
<file path=[Content_Types].xml><?xml version="1.0" encoding="utf-8"?>
<Types xmlns="http://schemas.openxmlformats.org/package/2006/content-types">
  <Default Extension="png" ContentType="image/png"/>
  <Default Extension="svg" ContentType="image/svg+xml"/>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1"/>
  </p:notesMasterIdLst>
  <p:handoutMasterIdLst>
    <p:handoutMasterId r:id="rId12"/>
  </p:handoutMasterIdLst>
  <p:sldIdLst>
    <p:sldId id="270" r:id="rId2"/>
    <p:sldId id="371" r:id="rId3"/>
    <p:sldId id="5641" r:id="rId4"/>
    <p:sldId id="5642" r:id="rId5"/>
    <p:sldId id="5673" r:id="rId6"/>
    <p:sldId id="5653" r:id="rId7"/>
    <p:sldId id="5654" r:id="rId8"/>
    <p:sldId id="5655" r:id="rId9"/>
    <p:sldId id="56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F5DA712-21DB-4ED1-8975-75ACA4F82C7E}">
          <p14:sldIdLst>
            <p14:sldId id="270"/>
            <p14:sldId id="371"/>
            <p14:sldId id="5641"/>
            <p14:sldId id="5642"/>
            <p14:sldId id="5673"/>
          </p14:sldIdLst>
        </p14:section>
        <p14:section name="Voice script" id="{43696B2C-A575-4247-A057-9EF620713E6A}">
          <p14:sldIdLst>
            <p14:sldId id="5653"/>
            <p14:sldId id="5654"/>
            <p14:sldId id="5655"/>
            <p14:sldId id="5672"/>
          </p14:sldIdLst>
        </p14:section>
      </p14:sectionLst>
    </p:ext>
    <p:ext uri="{EFAFB233-063F-42B5-8137-9DF3F51BA10A}">
      <p15:sldGuideLst xmlns:p15="http://schemas.microsoft.com/office/powerpoint/2012/main">
        <p15:guide id="1" orient="horz" pos="186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ennett" initials="MB" lastIdx="1" clrIdx="0">
    <p:extLst>
      <p:ext uri="{19B8F6BF-5375-455C-9EA6-DF929625EA0E}">
        <p15:presenceInfo xmlns:p15="http://schemas.microsoft.com/office/powerpoint/2012/main" userId="39af49912bb313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A46"/>
    <a:srgbClr val="5A864C"/>
    <a:srgbClr val="033847"/>
    <a:srgbClr val="A2A1A1"/>
    <a:srgbClr val="5F6773"/>
    <a:srgbClr val="D9D9D9"/>
    <a:srgbClr val="EEF7E9"/>
    <a:srgbClr val="E7F0F9"/>
    <a:srgbClr val="FDF0E7"/>
    <a:srgbClr val="33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74527" autoAdjust="0"/>
  </p:normalViewPr>
  <p:slideViewPr>
    <p:cSldViewPr snapToGrid="0">
      <p:cViewPr varScale="1">
        <p:scale>
          <a:sx n="47" d="100"/>
          <a:sy n="47" d="100"/>
        </p:scale>
        <p:origin x="1456" y="44"/>
      </p:cViewPr>
      <p:guideLst>
        <p:guide orient="horz" pos="1865"/>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47" d="100"/>
          <a:sy n="47" d="100"/>
        </p:scale>
        <p:origin x="27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801F52-4F3C-49E9-ACCB-131F4A338F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016682-44CE-457A-9AB6-1F902275DF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FA8ACA-550F-4792-8F37-4561E5236D83}" type="datetimeFigureOut">
              <a:rPr lang="en-US" smtClean="0"/>
              <a:t>7/3/2021</a:t>
            </a:fld>
            <a:endParaRPr lang="en-US"/>
          </a:p>
        </p:txBody>
      </p:sp>
      <p:sp>
        <p:nvSpPr>
          <p:cNvPr id="4" name="Footer Placeholder 3">
            <a:extLst>
              <a:ext uri="{FF2B5EF4-FFF2-40B4-BE49-F238E27FC236}">
                <a16:creationId xmlns:a16="http://schemas.microsoft.com/office/drawing/2014/main" id="{6D84B390-738D-42B6-B3B8-5AB42C060C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F95178-3B4C-459C-927A-EE8B926062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24589F-4FE2-4907-8B0D-1D133EF10C5E}" type="slidenum">
              <a:rPr lang="en-US" smtClean="0"/>
              <a:t>‹#›</a:t>
            </a:fld>
            <a:endParaRPr lang="en-US"/>
          </a:p>
        </p:txBody>
      </p:sp>
    </p:spTree>
    <p:extLst>
      <p:ext uri="{BB962C8B-B14F-4D97-AF65-F5344CB8AC3E}">
        <p14:creationId xmlns:p14="http://schemas.microsoft.com/office/powerpoint/2010/main" val="134983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14504-E262-4842-A8D3-AF7D65042EF5}" type="datetimeFigureOut">
              <a:rPr lang="en-US" smtClean="0"/>
              <a:t>7/3/2021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64F80-F66B-4A10-81AE-524A5BE55CCC}" type="slidenum">
              <a:rPr lang="en-US" smtClean="0"/>
              <a:t>‹#›</a:t>
            </a:fld>
            <a:endParaRPr lang="en-US"/>
          </a:p>
        </p:txBody>
      </p:sp>
    </p:spTree>
    <p:extLst>
      <p:ext uri="{BB962C8B-B14F-4D97-AF65-F5344CB8AC3E}">
        <p14:creationId xmlns:p14="http://schemas.microsoft.com/office/powerpoint/2010/main" val="253312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64F80-F66B-4A10-81AE-524A5BE55CCC}" type="slidenum">
              <a:rPr lang="en-US" smtClean="0"/>
              <a:t>0</a:t>
            </a:fld>
            <a:endParaRPr lang="en-US"/>
          </a:p>
        </p:txBody>
      </p:sp>
    </p:spTree>
    <p:extLst>
      <p:ext uri="{BB962C8B-B14F-4D97-AF65-F5344CB8AC3E}">
        <p14:creationId xmlns:p14="http://schemas.microsoft.com/office/powerpoint/2010/main" val="6714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64F80-F66B-4A10-81AE-524A5BE55CCC}" type="slidenum">
              <a:rPr lang="en-US" smtClean="0"/>
              <a:t>1</a:t>
            </a:fld>
            <a:endParaRPr lang="en-US"/>
          </a:p>
        </p:txBody>
      </p:sp>
    </p:spTree>
    <p:extLst>
      <p:ext uri="{BB962C8B-B14F-4D97-AF65-F5344CB8AC3E}">
        <p14:creationId xmlns:p14="http://schemas.microsoft.com/office/powerpoint/2010/main" val="201525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64F80-F66B-4A10-81AE-524A5BE55CCC}" type="slidenum">
              <a:rPr lang="en-US" smtClean="0"/>
              <a:t>2</a:t>
            </a:fld>
            <a:endParaRPr lang="en-US"/>
          </a:p>
        </p:txBody>
      </p:sp>
    </p:spTree>
    <p:extLst>
      <p:ext uri="{BB962C8B-B14F-4D97-AF65-F5344CB8AC3E}">
        <p14:creationId xmlns:p14="http://schemas.microsoft.com/office/powerpoint/2010/main" val="313683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64F80-F66B-4A10-81AE-524A5BE55CCC}" type="slidenum">
              <a:rPr lang="en-US" smtClean="0"/>
              <a:t>3</a:t>
            </a:fld>
            <a:endParaRPr lang="en-US"/>
          </a:p>
        </p:txBody>
      </p:sp>
    </p:spTree>
    <p:extLst>
      <p:ext uri="{BB962C8B-B14F-4D97-AF65-F5344CB8AC3E}">
        <p14:creationId xmlns:p14="http://schemas.microsoft.com/office/powerpoint/2010/main" val="302040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2833-322D-4228-BA9E-E538551B56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DBF47D-8B57-4F57-A858-548B0B2F6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2ABC6C7-0D2C-44FC-A825-61D0FCD271E7}"/>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39EB6BD4-1FF4-4924-B59A-2D2E2AD7CB89}"/>
              </a:ext>
            </a:extLst>
          </p:cNvPr>
          <p:cNvSpPr>
            <a:spLocks noGrp="1"/>
          </p:cNvSpPr>
          <p:nvPr>
            <p:ph type="sldNum" sz="quarter" idx="12"/>
          </p:nvPr>
        </p:nvSpPr>
        <p:spPr>
          <a:xfrm>
            <a:off x="9448800" y="0"/>
            <a:ext cx="2743200" cy="365125"/>
          </a:xfrm>
          <a:prstGeom prst="rect">
            <a:avLst/>
          </a:prstGeom>
        </p:spPr>
        <p:txBody>
          <a:bodyPr/>
          <a:lstStyle>
            <a:lvl1pPr algn="r">
              <a:defRPr sz="1400">
                <a:solidFill>
                  <a:schemeClr val="accent3"/>
                </a:solidFill>
              </a:defRPr>
            </a:lvl1pPr>
          </a:lstStyle>
          <a:p>
            <a:pPr algn="r"/>
            <a:fld id="{E9D1B01E-51DD-4E0A-9D22-CFFB40D4AB3F}" type="slidenum">
              <a:rPr lang="en-US" smtClean="0"/>
              <a:pPr/>
              <a:t>‹#›</a:t>
            </a:fld>
            <a:endParaRPr lang="en-US" dirty="0"/>
          </a:p>
        </p:txBody>
      </p:sp>
    </p:spTree>
    <p:extLst>
      <p:ext uri="{BB962C8B-B14F-4D97-AF65-F5344CB8AC3E}">
        <p14:creationId xmlns:p14="http://schemas.microsoft.com/office/powerpoint/2010/main" val="506489277"/>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ABF4-D365-4E42-8DE1-7215CEA7F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6B4D9-8677-465C-A6D6-3EB273FB8D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2D6480-8710-458D-ABFA-8E002104E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93EBB-0B67-4063-ADCE-3D3A32A184B6}"/>
              </a:ext>
            </a:extLst>
          </p:cNvPr>
          <p:cNvSpPr>
            <a:spLocks noGrp="1"/>
          </p:cNvSpPr>
          <p:nvPr>
            <p:ph type="sldNum" sz="quarter" idx="12"/>
          </p:nvPr>
        </p:nvSpPr>
        <p:spPr>
          <a:xfrm>
            <a:off x="9448800" y="0"/>
            <a:ext cx="2743200" cy="365125"/>
          </a:xfrm>
          <a:prstGeom prst="rect">
            <a:avLst/>
          </a:prstGeom>
        </p:spPr>
        <p:txBody>
          <a:bodyPr/>
          <a:lstStyle>
            <a:lvl1pPr algn="r">
              <a:defRPr sz="1400">
                <a:solidFill>
                  <a:schemeClr val="accent3"/>
                </a:solidFill>
              </a:defRPr>
            </a:lvl1pPr>
          </a:lstStyle>
          <a:p>
            <a:pPr algn="r"/>
            <a:fld id="{E9D1B01E-51DD-4E0A-9D22-CFFB40D4AB3F}" type="slidenum">
              <a:rPr lang="en-US" smtClean="0"/>
              <a:pPr/>
              <a:t>‹#›</a:t>
            </a:fld>
            <a:endParaRPr lang="en-US" dirty="0"/>
          </a:p>
        </p:txBody>
      </p:sp>
      <p:pic>
        <p:nvPicPr>
          <p:cNvPr id="7" name="图片 6" descr="徽标&#10;&#10;中度可信度描述已自动生成">
            <a:extLst>
              <a:ext uri="{FF2B5EF4-FFF2-40B4-BE49-F238E27FC236}">
                <a16:creationId xmlns:a16="http://schemas.microsoft.com/office/drawing/2014/main" id="{BB1E3A43-5BA3-4B8C-A3EA-92550AB4A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68208" y="6045200"/>
            <a:ext cx="1142778" cy="804773"/>
          </a:xfrm>
          <a:prstGeom prst="rect">
            <a:avLst/>
          </a:prstGeom>
        </p:spPr>
      </p:pic>
    </p:spTree>
    <p:extLst>
      <p:ext uri="{BB962C8B-B14F-4D97-AF65-F5344CB8AC3E}">
        <p14:creationId xmlns:p14="http://schemas.microsoft.com/office/powerpoint/2010/main" val="1710111247"/>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47FF08-BC51-4B5A-9C4F-76A1770138F9}"/>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F8B2FC8B-8393-40E0-9C89-1D2D49586C78}"/>
              </a:ext>
            </a:extLst>
          </p:cNvPr>
          <p:cNvSpPr>
            <a:spLocks noGrp="1"/>
          </p:cNvSpPr>
          <p:nvPr>
            <p:ph type="sldNum" sz="quarter" idx="12"/>
          </p:nvPr>
        </p:nvSpPr>
        <p:spPr>
          <a:xfrm>
            <a:off x="9448800" y="0"/>
            <a:ext cx="2743200" cy="365125"/>
          </a:xfrm>
          <a:prstGeom prst="rect">
            <a:avLst/>
          </a:prstGeom>
        </p:spPr>
        <p:txBody>
          <a:bodyPr/>
          <a:lstStyle>
            <a:lvl1pPr algn="r">
              <a:defRPr sz="1400">
                <a:solidFill>
                  <a:schemeClr val="accent3"/>
                </a:solidFill>
              </a:defRPr>
            </a:lvl1pPr>
          </a:lstStyle>
          <a:p>
            <a:pPr algn="r"/>
            <a:fld id="{E9D1B01E-51DD-4E0A-9D22-CFFB40D4AB3F}" type="slidenum">
              <a:rPr lang="en-US" smtClean="0"/>
              <a:pPr/>
              <a:t>‹#›</a:t>
            </a:fld>
            <a:endParaRPr lang="en-US" dirty="0"/>
          </a:p>
        </p:txBody>
      </p:sp>
      <p:pic>
        <p:nvPicPr>
          <p:cNvPr id="4" name="图片 3" descr="徽标&#10;&#10;中度可信度描述已自动生成">
            <a:extLst>
              <a:ext uri="{FF2B5EF4-FFF2-40B4-BE49-F238E27FC236}">
                <a16:creationId xmlns:a16="http://schemas.microsoft.com/office/drawing/2014/main" id="{B0E7FDEB-8C88-4D43-94F3-DD45B923CD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68208" y="6045200"/>
            <a:ext cx="1142778" cy="804773"/>
          </a:xfrm>
          <a:prstGeom prst="rect">
            <a:avLst/>
          </a:prstGeom>
        </p:spPr>
      </p:pic>
    </p:spTree>
    <p:extLst>
      <p:ext uri="{BB962C8B-B14F-4D97-AF65-F5344CB8AC3E}">
        <p14:creationId xmlns:p14="http://schemas.microsoft.com/office/powerpoint/2010/main" val="3911112036"/>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7B67C-AF2B-431A-BE30-B658B3846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28DF7-91DA-4594-B1F9-186C8AED1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E5691E-0720-4E8F-BEA9-5578693C4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2534A2C5-49B3-48BB-8B08-480C2479368E}"/>
              </a:ext>
            </a:extLst>
          </p:cNvPr>
          <p:cNvSpPr>
            <a:spLocks noGrp="1"/>
          </p:cNvSpPr>
          <p:nvPr>
            <p:ph type="sldNum" sz="quarter" idx="4"/>
          </p:nvPr>
        </p:nvSpPr>
        <p:spPr>
          <a:xfrm>
            <a:off x="9448800" y="0"/>
            <a:ext cx="2743200" cy="365125"/>
          </a:xfrm>
          <a:prstGeom prst="rect">
            <a:avLst/>
          </a:prstGeom>
        </p:spPr>
        <p:txBody>
          <a:bodyPr/>
          <a:lstStyle>
            <a:lvl1pPr algn="r">
              <a:defRPr sz="1400">
                <a:solidFill>
                  <a:schemeClr val="accent3"/>
                </a:solidFill>
              </a:defRPr>
            </a:lvl1pPr>
          </a:lstStyle>
          <a:p>
            <a:pPr algn="r"/>
            <a:fld id="{E9D1B01E-51DD-4E0A-9D22-CFFB40D4AB3F}" type="slidenum">
              <a:rPr lang="en-US" smtClean="0"/>
              <a:pPr/>
              <a:t>‹#›</a:t>
            </a:fld>
            <a:endParaRPr lang="en-US" dirty="0"/>
          </a:p>
        </p:txBody>
      </p:sp>
      <p:sp>
        <p:nvSpPr>
          <p:cNvPr id="10" name="TextBox 19">
            <a:extLst>
              <a:ext uri="{FF2B5EF4-FFF2-40B4-BE49-F238E27FC236}">
                <a16:creationId xmlns:a16="http://schemas.microsoft.com/office/drawing/2014/main" id="{D21CF9F7-7AD5-430F-8796-92DB36009F58}"/>
              </a:ext>
            </a:extLst>
          </p:cNvPr>
          <p:cNvSpPr txBox="1"/>
          <p:nvPr userDrawn="1"/>
        </p:nvSpPr>
        <p:spPr>
          <a:xfrm>
            <a:off x="0" y="6580294"/>
            <a:ext cx="3629608" cy="276999"/>
          </a:xfrm>
          <a:prstGeom prst="rect">
            <a:avLst/>
          </a:prstGeom>
          <a:noFill/>
        </p:spPr>
        <p:txBody>
          <a:bodyPr wrap="square" rtlCol="0">
            <a:spAutoFit/>
          </a:bodyPr>
          <a:lstStyle/>
          <a:p>
            <a:r>
              <a:rPr lang="en-US" sz="1200" dirty="0">
                <a:latin typeface="Trebuchet MS" panose="020B0603020202020204" pitchFamily="34" charset="0"/>
              </a:rPr>
              <a:t>Confidential. Not for Distribution.</a:t>
            </a:r>
          </a:p>
        </p:txBody>
      </p:sp>
    </p:spTree>
    <p:extLst>
      <p:ext uri="{BB962C8B-B14F-4D97-AF65-F5344CB8AC3E}">
        <p14:creationId xmlns:p14="http://schemas.microsoft.com/office/powerpoint/2010/main" val="54822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slideLayout" Target="../slideLayouts/slideLayout1.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audio" Target="../media/media1.m4a"/><Relationship Id="rId16" Type="http://schemas.openxmlformats.org/officeDocument/2006/relationships/image" Target="../media/image13.svg"/><Relationship Id="rId20" Type="http://schemas.openxmlformats.org/officeDocument/2006/relationships/image" Target="../media/image17.svg"/><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notesSlide" Target="../notesSlides/notesSlide1.xml"/><Relationship Id="rId9" Type="http://schemas.openxmlformats.org/officeDocument/2006/relationships/image" Target="../media/image6.png"/><Relationship Id="rId14"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audio" Target="../media/media2.m4a"/><Relationship Id="rId16" Type="http://schemas.openxmlformats.org/officeDocument/2006/relationships/image" Target="../media/image29.png"/><Relationship Id="rId1" Type="http://schemas.microsoft.com/office/2007/relationships/media" Target="../media/media2.m4a"/><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2.pn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notesSlide" Target="../notesSlides/notesSlide2.xml"/><Relationship Id="rId9" Type="http://schemas.openxmlformats.org/officeDocument/2006/relationships/image" Target="../media/image22.svg"/><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BFE234A-95EE-4261-93B8-83D69C19E31B}"/>
              </a:ext>
            </a:extLst>
          </p:cNvPr>
          <p:cNvGrpSpPr/>
          <p:nvPr/>
        </p:nvGrpSpPr>
        <p:grpSpPr>
          <a:xfrm>
            <a:off x="11011765" y="86242"/>
            <a:ext cx="993002" cy="400110"/>
            <a:chOff x="11011765" y="86242"/>
            <a:chExt cx="993002" cy="400110"/>
          </a:xfrm>
        </p:grpSpPr>
        <p:sp>
          <p:nvSpPr>
            <p:cNvPr id="7" name="文本框 6">
              <a:extLst>
                <a:ext uri="{FF2B5EF4-FFF2-40B4-BE49-F238E27FC236}">
                  <a16:creationId xmlns:a16="http://schemas.microsoft.com/office/drawing/2014/main" id="{20A7175B-0C9B-42E7-90D5-259587BFE79D}"/>
                </a:ext>
              </a:extLst>
            </p:cNvPr>
            <p:cNvSpPr txBox="1"/>
            <p:nvPr/>
          </p:nvSpPr>
          <p:spPr>
            <a:xfrm>
              <a:off x="11011765" y="86242"/>
              <a:ext cx="822372" cy="400110"/>
            </a:xfrm>
            <a:prstGeom prst="rect">
              <a:avLst/>
            </a:prstGeom>
            <a:noFill/>
          </p:spPr>
          <p:txBody>
            <a:bodyPr wrap="square" rtlCol="0" anchor="t" anchorCtr="0">
              <a:spAutoFit/>
            </a:bodyPr>
            <a:lstStyle/>
            <a:p>
              <a:pPr algn="ctr"/>
              <a:r>
                <a:rPr lang="en-US" altLang="zh-CN" sz="2000" dirty="0">
                  <a:solidFill>
                    <a:srgbClr val="565F6B"/>
                  </a:solidFill>
                  <a:latin typeface="Trebuchet MS" panose="020B0603020202020204" pitchFamily="34" charset="0"/>
                  <a:cs typeface="Calibri" panose="020F0502020204030204" pitchFamily="34" charset="0"/>
                </a:rPr>
                <a:t>Next </a:t>
              </a:r>
              <a:endParaRPr lang="zh-CN" altLang="en-US" sz="2000" dirty="0">
                <a:solidFill>
                  <a:srgbClr val="565F6B"/>
                </a:solidFill>
                <a:latin typeface="Trebuchet MS" panose="020B0603020202020204" pitchFamily="34" charset="0"/>
                <a:cs typeface="Calibri" panose="020F0502020204030204" pitchFamily="34" charset="0"/>
              </a:endParaRPr>
            </a:p>
          </p:txBody>
        </p:sp>
        <p:pic>
          <p:nvPicPr>
            <p:cNvPr id="6" name="图片 5" descr="图片包含 游戏机&#10;&#10;描述已自动生成">
              <a:extLst>
                <a:ext uri="{FF2B5EF4-FFF2-40B4-BE49-F238E27FC236}">
                  <a16:creationId xmlns:a16="http://schemas.microsoft.com/office/drawing/2014/main" id="{E055BBF7-5736-4FC9-B0FA-FE6F99E5182B}"/>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11368" t="14718" r="10028" b="15024"/>
            <a:stretch/>
          </p:blipFill>
          <p:spPr>
            <a:xfrm>
              <a:off x="11663507" y="146843"/>
              <a:ext cx="341260" cy="305035"/>
            </a:xfrm>
            <a:prstGeom prst="rect">
              <a:avLst/>
            </a:prstGeom>
          </p:spPr>
        </p:pic>
      </p:grpSp>
      <p:grpSp>
        <p:nvGrpSpPr>
          <p:cNvPr id="32" name="组合 31">
            <a:extLst>
              <a:ext uri="{FF2B5EF4-FFF2-40B4-BE49-F238E27FC236}">
                <a16:creationId xmlns:a16="http://schemas.microsoft.com/office/drawing/2014/main" id="{4B39A87B-C8EC-43B3-B41F-01332CBCD07A}"/>
              </a:ext>
            </a:extLst>
          </p:cNvPr>
          <p:cNvGrpSpPr/>
          <p:nvPr/>
        </p:nvGrpSpPr>
        <p:grpSpPr>
          <a:xfrm>
            <a:off x="1963003" y="518339"/>
            <a:ext cx="8265994" cy="5815031"/>
            <a:chOff x="1963003" y="490001"/>
            <a:chExt cx="8265994" cy="5815031"/>
          </a:xfrm>
        </p:grpSpPr>
        <p:pic>
          <p:nvPicPr>
            <p:cNvPr id="10" name="Picture 9">
              <a:extLst>
                <a:ext uri="{FF2B5EF4-FFF2-40B4-BE49-F238E27FC236}">
                  <a16:creationId xmlns:a16="http://schemas.microsoft.com/office/drawing/2014/main" id="{28F6EC40-932F-490F-AA78-6457A9F2EBB2}"/>
                </a:ext>
              </a:extLst>
            </p:cNvPr>
            <p:cNvPicPr>
              <a:picLocks noChangeAspect="1"/>
            </p:cNvPicPr>
            <p:nvPr/>
          </p:nvPicPr>
          <p:blipFill>
            <a:blip r:embed="rId6"/>
            <a:stretch>
              <a:fillRect/>
            </a:stretch>
          </p:blipFill>
          <p:spPr>
            <a:xfrm>
              <a:off x="1963003" y="490001"/>
              <a:ext cx="8265994" cy="5815031"/>
            </a:xfrm>
            <a:prstGeom prst="rect">
              <a:avLst/>
            </a:prstGeom>
          </p:spPr>
        </p:pic>
        <p:sp>
          <p:nvSpPr>
            <p:cNvPr id="3" name="TextBox 2">
              <a:extLst>
                <a:ext uri="{FF2B5EF4-FFF2-40B4-BE49-F238E27FC236}">
                  <a16:creationId xmlns:a16="http://schemas.microsoft.com/office/drawing/2014/main" id="{95FB074A-11CD-4882-AF7B-49DC38DAEAD1}"/>
                </a:ext>
              </a:extLst>
            </p:cNvPr>
            <p:cNvSpPr txBox="1"/>
            <p:nvPr/>
          </p:nvSpPr>
          <p:spPr>
            <a:xfrm>
              <a:off x="2864492" y="5393094"/>
              <a:ext cx="3242170" cy="400110"/>
            </a:xfrm>
            <a:prstGeom prst="rect">
              <a:avLst/>
            </a:prstGeom>
            <a:noFill/>
          </p:spPr>
          <p:txBody>
            <a:bodyPr wrap="none" rtlCol="0">
              <a:spAutoFit/>
            </a:bodyPr>
            <a:lstStyle/>
            <a:p>
              <a:r>
                <a:rPr lang="en-US" sz="2000" dirty="0"/>
                <a:t>Digital ESG reporting solution</a:t>
              </a:r>
            </a:p>
          </p:txBody>
        </p:sp>
      </p:grpSp>
      <p:sp>
        <p:nvSpPr>
          <p:cNvPr id="5" name="矩形 4">
            <a:hlinkClick r:id="" action="ppaction://hlinkshowjump?jump=nextslide"/>
            <a:extLst>
              <a:ext uri="{FF2B5EF4-FFF2-40B4-BE49-F238E27FC236}">
                <a16:creationId xmlns:a16="http://schemas.microsoft.com/office/drawing/2014/main" id="{08E1D95F-F862-4BEE-A42D-C53A51DF6A2B}"/>
              </a:ext>
            </a:extLst>
          </p:cNvPr>
          <p:cNvSpPr/>
          <p:nvPr/>
        </p:nvSpPr>
        <p:spPr>
          <a:xfrm>
            <a:off x="11091862" y="103446"/>
            <a:ext cx="941387" cy="382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solidFill>
            </a:endParaRPr>
          </a:p>
        </p:txBody>
      </p:sp>
      <p:pic>
        <p:nvPicPr>
          <p:cNvPr id="18" name="图形 17" descr="慈善 纯色填充">
            <a:extLst>
              <a:ext uri="{FF2B5EF4-FFF2-40B4-BE49-F238E27FC236}">
                <a16:creationId xmlns:a16="http://schemas.microsoft.com/office/drawing/2014/main" id="{A8B0E198-33E5-40AA-91DA-70F8F3CE00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04891" y="2221386"/>
            <a:ext cx="914400" cy="914400"/>
          </a:xfrm>
          <a:prstGeom prst="rect">
            <a:avLst/>
          </a:prstGeom>
        </p:spPr>
      </p:pic>
      <p:pic>
        <p:nvPicPr>
          <p:cNvPr id="22" name="图形 21" descr="建筑物 轮廓">
            <a:extLst>
              <a:ext uri="{FF2B5EF4-FFF2-40B4-BE49-F238E27FC236}">
                <a16:creationId xmlns:a16="http://schemas.microsoft.com/office/drawing/2014/main" id="{46CC179E-8FD6-4855-A5DE-310DB11F0A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62194" y="3265487"/>
            <a:ext cx="1320072" cy="1320072"/>
          </a:xfrm>
          <a:prstGeom prst="rect">
            <a:avLst/>
          </a:prstGeom>
        </p:spPr>
      </p:pic>
      <p:pic>
        <p:nvPicPr>
          <p:cNvPr id="28" name="图形 27" descr="办公室男工作人员 纯色填充">
            <a:extLst>
              <a:ext uri="{FF2B5EF4-FFF2-40B4-BE49-F238E27FC236}">
                <a16:creationId xmlns:a16="http://schemas.microsoft.com/office/drawing/2014/main" id="{22BFBFAE-EC60-40B0-A006-0C8CA43285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22230" y="3818467"/>
            <a:ext cx="914400" cy="914400"/>
          </a:xfrm>
          <a:prstGeom prst="rect">
            <a:avLst/>
          </a:prstGeom>
        </p:spPr>
      </p:pic>
      <p:sp>
        <p:nvSpPr>
          <p:cNvPr id="33" name="思想气泡: 云 32">
            <a:extLst>
              <a:ext uri="{FF2B5EF4-FFF2-40B4-BE49-F238E27FC236}">
                <a16:creationId xmlns:a16="http://schemas.microsoft.com/office/drawing/2014/main" id="{6816FD16-9D0D-49A2-B185-3618AF62D4E9}"/>
              </a:ext>
            </a:extLst>
          </p:cNvPr>
          <p:cNvSpPr/>
          <p:nvPr/>
        </p:nvSpPr>
        <p:spPr>
          <a:xfrm rot="335020">
            <a:off x="9021723" y="1656991"/>
            <a:ext cx="2721989" cy="1991445"/>
          </a:xfrm>
          <a:prstGeom prst="cloudCallou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grpSp>
        <p:nvGrpSpPr>
          <p:cNvPr id="41" name="组合 40">
            <a:extLst>
              <a:ext uri="{FF2B5EF4-FFF2-40B4-BE49-F238E27FC236}">
                <a16:creationId xmlns:a16="http://schemas.microsoft.com/office/drawing/2014/main" id="{627FEB85-C778-4233-B44F-586F887AFC00}"/>
              </a:ext>
            </a:extLst>
          </p:cNvPr>
          <p:cNvGrpSpPr/>
          <p:nvPr/>
        </p:nvGrpSpPr>
        <p:grpSpPr>
          <a:xfrm>
            <a:off x="9361635" y="2260382"/>
            <a:ext cx="1021082" cy="831962"/>
            <a:chOff x="10445574" y="4597211"/>
            <a:chExt cx="1021082" cy="831962"/>
          </a:xfrm>
        </p:grpSpPr>
        <p:pic>
          <p:nvPicPr>
            <p:cNvPr id="36" name="图形 35" descr="警告 纯色填充">
              <a:extLst>
                <a:ext uri="{FF2B5EF4-FFF2-40B4-BE49-F238E27FC236}">
                  <a16:creationId xmlns:a16="http://schemas.microsoft.com/office/drawing/2014/main" id="{C57A20F2-7974-420C-8009-7071A4D4689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45574" y="4597211"/>
              <a:ext cx="795371" cy="795371"/>
            </a:xfrm>
            <a:prstGeom prst="rect">
              <a:avLst/>
            </a:prstGeom>
          </p:spPr>
        </p:pic>
        <p:pic>
          <p:nvPicPr>
            <p:cNvPr id="40" name="图形 39" descr="放大镜 纯色填充">
              <a:extLst>
                <a:ext uri="{FF2B5EF4-FFF2-40B4-BE49-F238E27FC236}">
                  <a16:creationId xmlns:a16="http://schemas.microsoft.com/office/drawing/2014/main" id="{58062B90-C506-46E3-9AAF-EBB4EB4624E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15789" y="4878306"/>
              <a:ext cx="550867" cy="550867"/>
            </a:xfrm>
            <a:prstGeom prst="rect">
              <a:avLst/>
            </a:prstGeom>
          </p:spPr>
        </p:pic>
      </p:grpSp>
      <p:sp>
        <p:nvSpPr>
          <p:cNvPr id="44" name="文本框 43">
            <a:extLst>
              <a:ext uri="{FF2B5EF4-FFF2-40B4-BE49-F238E27FC236}">
                <a16:creationId xmlns:a16="http://schemas.microsoft.com/office/drawing/2014/main" id="{17A0678D-318A-4A78-8867-5E59DB880626}"/>
              </a:ext>
            </a:extLst>
          </p:cNvPr>
          <p:cNvSpPr txBox="1"/>
          <p:nvPr/>
        </p:nvSpPr>
        <p:spPr>
          <a:xfrm>
            <a:off x="8957315" y="4609078"/>
            <a:ext cx="783941" cy="461665"/>
          </a:xfrm>
          <a:prstGeom prst="rect">
            <a:avLst/>
          </a:prstGeom>
          <a:noFill/>
        </p:spPr>
        <p:txBody>
          <a:bodyPr wrap="square" rtlCol="0">
            <a:spAutoFit/>
          </a:bodyPr>
          <a:lstStyle/>
          <a:p>
            <a:r>
              <a:rPr lang="en-US" sz="2400" dirty="0">
                <a:solidFill>
                  <a:srgbClr val="033847"/>
                </a:solidFill>
                <a:latin typeface="Trebuchet MS" panose="020B0603020202020204" pitchFamily="34" charset="0"/>
              </a:rPr>
              <a:t>ESG</a:t>
            </a:r>
          </a:p>
        </p:txBody>
      </p:sp>
      <p:pic>
        <p:nvPicPr>
          <p:cNvPr id="50" name="图形 49" descr="箭头循环 纯色填充">
            <a:extLst>
              <a:ext uri="{FF2B5EF4-FFF2-40B4-BE49-F238E27FC236}">
                <a16:creationId xmlns:a16="http://schemas.microsoft.com/office/drawing/2014/main" id="{127E5FCE-6911-4E80-A42F-DF1C3C25A2B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37014" y="3658277"/>
            <a:ext cx="1862259" cy="1862259"/>
          </a:xfrm>
          <a:prstGeom prst="rect">
            <a:avLst/>
          </a:prstGeom>
        </p:spPr>
      </p:pic>
      <p:pic>
        <p:nvPicPr>
          <p:cNvPr id="52" name="图形 51" descr="盒子 纯色填充">
            <a:extLst>
              <a:ext uri="{FF2B5EF4-FFF2-40B4-BE49-F238E27FC236}">
                <a16:creationId xmlns:a16="http://schemas.microsoft.com/office/drawing/2014/main" id="{BF1AA480-9825-4450-B51C-76905842DD0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185398" y="4147972"/>
            <a:ext cx="840222" cy="840222"/>
          </a:xfrm>
          <a:prstGeom prst="rect">
            <a:avLst/>
          </a:prstGeom>
        </p:spPr>
      </p:pic>
      <p:pic>
        <p:nvPicPr>
          <p:cNvPr id="2" name="Coverpage v3">
            <a:hlinkClick r:id="" action="ppaction://media"/>
            <a:extLst>
              <a:ext uri="{FF2B5EF4-FFF2-40B4-BE49-F238E27FC236}">
                <a16:creationId xmlns:a16="http://schemas.microsoft.com/office/drawing/2014/main" id="{DC40D3A5-0FA7-47EA-B189-DA41190B1AFD}"/>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1785600" y="6451600"/>
            <a:ext cx="406400" cy="406400"/>
          </a:xfrm>
          <a:prstGeom prst="rect">
            <a:avLst/>
          </a:prstGeom>
        </p:spPr>
      </p:pic>
    </p:spTree>
    <p:extLst>
      <p:ext uri="{BB962C8B-B14F-4D97-AF65-F5344CB8AC3E}">
        <p14:creationId xmlns:p14="http://schemas.microsoft.com/office/powerpoint/2010/main" val="459973953"/>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838" fill="hold"/>
                                        <p:tgtEl>
                                          <p:spTgt spid="2"/>
                                        </p:tgtEl>
                                      </p:cBhvr>
                                    </p:cmd>
                                  </p:childTnLst>
                                </p:cTn>
                              </p:par>
                              <p:par>
                                <p:cTn id="7" presetID="35" presetClass="path" presetSubtype="0" fill="hold" nodeType="withEffect">
                                  <p:stCondLst>
                                    <p:cond delay="4700"/>
                                  </p:stCondLst>
                                  <p:childTnLst>
                                    <p:animMotion origin="layout" path="M 0 2.96296E-6 L -0.14661 0.00046 " pathEditMode="relative" rAng="0" ptsTypes="AA">
                                      <p:cBhvr>
                                        <p:cTn id="8" dur="1000" fill="hold"/>
                                        <p:tgtEl>
                                          <p:spTgt spid="32"/>
                                        </p:tgtEl>
                                        <p:attrNameLst>
                                          <p:attrName>ppt_x</p:attrName>
                                          <p:attrName>ppt_y</p:attrName>
                                        </p:attrNameLst>
                                      </p:cBhvr>
                                      <p:rCtr x="-7331" y="23"/>
                                    </p:animMotion>
                                  </p:childTnLst>
                                </p:cTn>
                              </p:par>
                              <p:par>
                                <p:cTn id="9" presetID="10" presetClass="entr" presetSubtype="0" fill="hold" nodeType="withEffect">
                                  <p:stCondLst>
                                    <p:cond delay="60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nodeType="withEffect">
                                  <p:stCondLst>
                                    <p:cond delay="60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600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22" presetClass="entr" presetSubtype="4" fill="hold" grpId="0" nodeType="withEffect">
                                  <p:stCondLst>
                                    <p:cond delay="850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1000"/>
                                        <p:tgtEl>
                                          <p:spTgt spid="33"/>
                                        </p:tgtEl>
                                      </p:cBhvr>
                                    </p:animEffect>
                                  </p:childTnLst>
                                </p:cTn>
                              </p:par>
                              <p:par>
                                <p:cTn id="21" presetID="10" presetClass="entr" presetSubtype="0" fill="hold" nodeType="withEffect">
                                  <p:stCondLst>
                                    <p:cond delay="975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1075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2150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21" presetClass="entr" presetSubtype="1" fill="hold" nodeType="withEffect">
                                  <p:stCondLst>
                                    <p:cond delay="21800"/>
                                  </p:stCondLst>
                                  <p:childTnLst>
                                    <p:set>
                                      <p:cBhvr>
                                        <p:cTn id="31" dur="1" fill="hold">
                                          <p:stCondLst>
                                            <p:cond delay="0"/>
                                          </p:stCondLst>
                                        </p:cTn>
                                        <p:tgtEl>
                                          <p:spTgt spid="50"/>
                                        </p:tgtEl>
                                        <p:attrNameLst>
                                          <p:attrName>style.visibility</p:attrName>
                                        </p:attrNameLst>
                                      </p:cBhvr>
                                      <p:to>
                                        <p:strVal val="visible"/>
                                      </p:to>
                                    </p:set>
                                    <p:animEffect transition="in" filter="wheel(1)">
                                      <p:cBhvr>
                                        <p:cTn id="32" dur="2000"/>
                                        <p:tgtEl>
                                          <p:spTgt spid="50"/>
                                        </p:tgtEl>
                                      </p:cBhvr>
                                    </p:animEffect>
                                  </p:childTnLst>
                                </p:cTn>
                              </p:par>
                            </p:childTnLst>
                          </p:cTn>
                        </p:par>
                        <p:par>
                          <p:cTn id="33" fill="hold">
                            <p:stCondLst>
                              <p:cond delay="30838"/>
                            </p:stCondLst>
                            <p:childTnLst>
                              <p:par>
                                <p:cTn id="34" presetID="1" presetClass="entr" presetSubtype="0" fill="hold" grpId="1" nodeType="afterEffect" nodePh="1">
                                  <p:stCondLst>
                                    <p:cond delay="16"/>
                                  </p:stCondLst>
                                  <p:endCondLst>
                                    <p:cond evt="begin" delay="0">
                                      <p:tn val="34"/>
                                    </p:cond>
                                  </p:end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30854"/>
                            </p:stCondLst>
                            <p:childTnLst>
                              <p:par>
                                <p:cTn id="37" presetID="1"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par>
                          <p:cTn id="39" fill="hold">
                            <p:stCondLst>
                              <p:cond delay="30854"/>
                            </p:stCondLst>
                            <p:childTnLst>
                              <p:par>
                                <p:cTn id="40" presetID="1" presetClass="entr" presetSubtype="0" fill="hold" grpId="0" nodeType="afterEffect" nodePh="1">
                                  <p:stCondLst>
                                    <p:cond delay="0"/>
                                  </p:stCondLst>
                                  <p:endCondLst>
                                    <p:cond evt="begin" delay="0">
                                      <p:tn val="40"/>
                                    </p:cond>
                                  </p:endCondLst>
                                  <p:childTnLst>
                                    <p:set>
                                      <p:cBhvr>
                                        <p:cTn id="41" dur="1" fill="hold">
                                          <p:stCondLst>
                                            <p:cond delay="0"/>
                                          </p:stCondLst>
                                        </p:cTn>
                                        <p:tgtEl>
                                          <p:spTgt spid="5"/>
                                        </p:tgtEl>
                                        <p:attrNameLst>
                                          <p:attrName>style.visibility</p:attrName>
                                        </p:attrNameLst>
                                      </p:cBhvr>
                                      <p:to>
                                        <p:strVal val="visible"/>
                                      </p:to>
                                    </p:set>
                                  </p:childTnLst>
                                </p:cTn>
                              </p:par>
                            </p:childTnLst>
                          </p:cTn>
                        </p:par>
                        <p:par>
                          <p:cTn id="42" fill="hold">
                            <p:stCondLst>
                              <p:cond delay="30854"/>
                            </p:stCondLst>
                            <p:childTnLst>
                              <p:par>
                                <p:cTn id="43" presetID="32" presetClass="emph" presetSubtype="0" fill="hold" nodeType="afterEffect">
                                  <p:stCondLst>
                                    <p:cond delay="0"/>
                                  </p:stCondLst>
                                  <p:childTnLst>
                                    <p:animRot by="120000">
                                      <p:cBhvr>
                                        <p:cTn id="44" dur="50" fill="hold">
                                          <p:stCondLst>
                                            <p:cond delay="0"/>
                                          </p:stCondLst>
                                        </p:cTn>
                                        <p:tgtEl>
                                          <p:spTgt spid="4"/>
                                        </p:tgtEl>
                                        <p:attrNameLst>
                                          <p:attrName>r</p:attrName>
                                        </p:attrNameLst>
                                      </p:cBhvr>
                                    </p:animRot>
                                    <p:animRot by="-240000">
                                      <p:cBhvr>
                                        <p:cTn id="45" dur="100" fill="hold">
                                          <p:stCondLst>
                                            <p:cond delay="100"/>
                                          </p:stCondLst>
                                        </p:cTn>
                                        <p:tgtEl>
                                          <p:spTgt spid="4"/>
                                        </p:tgtEl>
                                        <p:attrNameLst>
                                          <p:attrName>r</p:attrName>
                                        </p:attrNameLst>
                                      </p:cBhvr>
                                    </p:animRot>
                                    <p:animRot by="240000">
                                      <p:cBhvr>
                                        <p:cTn id="46" dur="100" fill="hold">
                                          <p:stCondLst>
                                            <p:cond delay="200"/>
                                          </p:stCondLst>
                                        </p:cTn>
                                        <p:tgtEl>
                                          <p:spTgt spid="4"/>
                                        </p:tgtEl>
                                        <p:attrNameLst>
                                          <p:attrName>r</p:attrName>
                                        </p:attrNameLst>
                                      </p:cBhvr>
                                    </p:animRot>
                                    <p:animRot by="-240000">
                                      <p:cBhvr>
                                        <p:cTn id="47" dur="100" fill="hold">
                                          <p:stCondLst>
                                            <p:cond delay="300"/>
                                          </p:stCondLst>
                                        </p:cTn>
                                        <p:tgtEl>
                                          <p:spTgt spid="4"/>
                                        </p:tgtEl>
                                        <p:attrNameLst>
                                          <p:attrName>r</p:attrName>
                                        </p:attrNameLst>
                                      </p:cBhvr>
                                    </p:animRot>
                                    <p:animRot by="120000">
                                      <p:cBhvr>
                                        <p:cTn id="48" dur="100" fill="hold">
                                          <p:stCondLst>
                                            <p:cond delay="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9" fill="hold" display="0">
                  <p:stCondLst>
                    <p:cond delay="indefinite"/>
                  </p:stCondLst>
                  <p:endCondLst>
                    <p:cond evt="onStopAudio" delay="0">
                      <p:tgtEl>
                        <p:sldTgt/>
                      </p:tgtEl>
                    </p:cond>
                  </p:endCondLst>
                </p:cTn>
                <p:tgtEl>
                  <p:spTgt spid="2"/>
                </p:tgtEl>
              </p:cMediaNode>
            </p:audio>
          </p:childTnLst>
        </p:cTn>
      </p:par>
    </p:tnLst>
    <p:bldLst>
      <p:bldP spid="5" grpId="0"/>
      <p:bldP spid="5" grpId="1"/>
      <p:bldP spid="33" grpId="0" animBg="1"/>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85404ADE-4952-4500-B0DC-6994D8F33AF2}"/>
              </a:ext>
            </a:extLst>
          </p:cNvPr>
          <p:cNvGrpSpPr/>
          <p:nvPr/>
        </p:nvGrpSpPr>
        <p:grpSpPr>
          <a:xfrm>
            <a:off x="11011765" y="606942"/>
            <a:ext cx="993002" cy="400110"/>
            <a:chOff x="11011765" y="86242"/>
            <a:chExt cx="993002" cy="400110"/>
          </a:xfrm>
        </p:grpSpPr>
        <p:sp>
          <p:nvSpPr>
            <p:cNvPr id="46" name="文本框 45">
              <a:extLst>
                <a:ext uri="{FF2B5EF4-FFF2-40B4-BE49-F238E27FC236}">
                  <a16:creationId xmlns:a16="http://schemas.microsoft.com/office/drawing/2014/main" id="{DB50DA2C-0CC7-4CE5-9A9C-0C136132DD12}"/>
                </a:ext>
              </a:extLst>
            </p:cNvPr>
            <p:cNvSpPr txBox="1"/>
            <p:nvPr/>
          </p:nvSpPr>
          <p:spPr>
            <a:xfrm>
              <a:off x="11011765" y="86242"/>
              <a:ext cx="822372" cy="400110"/>
            </a:xfrm>
            <a:prstGeom prst="rect">
              <a:avLst/>
            </a:prstGeom>
            <a:noFill/>
          </p:spPr>
          <p:txBody>
            <a:bodyPr wrap="square" rtlCol="0" anchor="t" anchorCtr="0">
              <a:spAutoFit/>
            </a:bodyPr>
            <a:lstStyle/>
            <a:p>
              <a:pPr algn="ctr"/>
              <a:r>
                <a:rPr lang="en-US" altLang="zh-CN" sz="2000" dirty="0">
                  <a:solidFill>
                    <a:srgbClr val="565F6B"/>
                  </a:solidFill>
                  <a:latin typeface="Trebuchet MS" panose="020B0603020202020204" pitchFamily="34" charset="0"/>
                  <a:cs typeface="Calibri" panose="020F0502020204030204" pitchFamily="34" charset="0"/>
                </a:rPr>
                <a:t>Next </a:t>
              </a:r>
              <a:endParaRPr lang="zh-CN" altLang="en-US" sz="2000" dirty="0">
                <a:solidFill>
                  <a:srgbClr val="565F6B"/>
                </a:solidFill>
                <a:latin typeface="Trebuchet MS" panose="020B0603020202020204" pitchFamily="34" charset="0"/>
                <a:cs typeface="Calibri" panose="020F0502020204030204" pitchFamily="34" charset="0"/>
              </a:endParaRPr>
            </a:p>
          </p:txBody>
        </p:sp>
        <p:pic>
          <p:nvPicPr>
            <p:cNvPr id="47" name="图片 46" descr="图片包含 游戏机&#10;&#10;描述已自动生成">
              <a:extLst>
                <a:ext uri="{FF2B5EF4-FFF2-40B4-BE49-F238E27FC236}">
                  <a16:creationId xmlns:a16="http://schemas.microsoft.com/office/drawing/2014/main" id="{181608B1-9E49-49DF-8FC5-A1349F514377}"/>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11368" t="14718" r="10028" b="15024"/>
            <a:stretch/>
          </p:blipFill>
          <p:spPr>
            <a:xfrm>
              <a:off x="11663507" y="146843"/>
              <a:ext cx="341260" cy="305035"/>
            </a:xfrm>
            <a:prstGeom prst="rect">
              <a:avLst/>
            </a:prstGeom>
          </p:spPr>
        </p:pic>
      </p:grpSp>
      <p:grpSp>
        <p:nvGrpSpPr>
          <p:cNvPr id="54" name="组合 53">
            <a:extLst>
              <a:ext uri="{FF2B5EF4-FFF2-40B4-BE49-F238E27FC236}">
                <a16:creationId xmlns:a16="http://schemas.microsoft.com/office/drawing/2014/main" id="{A6E5975E-3262-48A2-9A64-C15D23908945}"/>
              </a:ext>
            </a:extLst>
          </p:cNvPr>
          <p:cNvGrpSpPr/>
          <p:nvPr/>
        </p:nvGrpSpPr>
        <p:grpSpPr>
          <a:xfrm>
            <a:off x="4882188" y="2252911"/>
            <a:ext cx="2530794" cy="2207715"/>
            <a:chOff x="12731925" y="1720694"/>
            <a:chExt cx="2530794" cy="2207715"/>
          </a:xfrm>
        </p:grpSpPr>
        <p:sp>
          <p:nvSpPr>
            <p:cNvPr id="53" name="Oval 3">
              <a:extLst>
                <a:ext uri="{FF2B5EF4-FFF2-40B4-BE49-F238E27FC236}">
                  <a16:creationId xmlns:a16="http://schemas.microsoft.com/office/drawing/2014/main" id="{5948F523-0DD0-47CA-8AF8-3CF9E8976F4F}"/>
                </a:ext>
              </a:extLst>
            </p:cNvPr>
            <p:cNvSpPr/>
            <p:nvPr/>
          </p:nvSpPr>
          <p:spPr>
            <a:xfrm>
              <a:off x="12874646" y="1720694"/>
              <a:ext cx="2245352" cy="2207715"/>
            </a:xfrm>
            <a:prstGeom prst="ellipse">
              <a:avLst/>
            </a:prstGeom>
            <a:solidFill>
              <a:srgbClr val="1B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Trebuchet MS" panose="020B0603020202020204" pitchFamily="34" charset="0"/>
              </a:endParaRPr>
            </a:p>
          </p:txBody>
        </p:sp>
        <p:sp>
          <p:nvSpPr>
            <p:cNvPr id="52" name="文本框 51">
              <a:extLst>
                <a:ext uri="{FF2B5EF4-FFF2-40B4-BE49-F238E27FC236}">
                  <a16:creationId xmlns:a16="http://schemas.microsoft.com/office/drawing/2014/main" id="{A32AF1EE-D935-4865-9F09-9FAA93AD7FB7}"/>
                </a:ext>
              </a:extLst>
            </p:cNvPr>
            <p:cNvSpPr txBox="1"/>
            <p:nvPr/>
          </p:nvSpPr>
          <p:spPr>
            <a:xfrm>
              <a:off x="12731925" y="2439831"/>
              <a:ext cx="2530794" cy="769441"/>
            </a:xfrm>
            <a:prstGeom prst="rect">
              <a:avLst/>
            </a:prstGeom>
            <a:noFill/>
          </p:spPr>
          <p:txBody>
            <a:bodyPr wrap="square" rtlCol="0">
              <a:spAutoFit/>
            </a:bodyPr>
            <a:lstStyle/>
            <a:p>
              <a:pPr algn="ctr"/>
              <a:r>
                <a:rPr lang="en-US" altLang="zh-CN" sz="2200" b="1" dirty="0">
                  <a:solidFill>
                    <a:schemeClr val="bg1"/>
                  </a:solidFill>
                  <a:latin typeface="Trebuchet MS" panose="020B0603020202020204" pitchFamily="34" charset="0"/>
                </a:rPr>
                <a:t>Environmental</a:t>
              </a:r>
              <a:br>
                <a:rPr lang="en-US" altLang="zh-CN" sz="2200" b="1" dirty="0">
                  <a:solidFill>
                    <a:schemeClr val="bg1"/>
                  </a:solidFill>
                  <a:latin typeface="Trebuchet MS" panose="020B0603020202020204" pitchFamily="34" charset="0"/>
                </a:rPr>
              </a:br>
              <a:r>
                <a:rPr lang="en-US" altLang="zh-CN" sz="2200" b="1" dirty="0">
                  <a:solidFill>
                    <a:schemeClr val="bg1"/>
                  </a:solidFill>
                  <a:latin typeface="Trebuchet MS" panose="020B0603020202020204" pitchFamily="34" charset="0"/>
                </a:rPr>
                <a:t>reporting</a:t>
              </a:r>
            </a:p>
          </p:txBody>
        </p:sp>
      </p:grpSp>
      <p:sp>
        <p:nvSpPr>
          <p:cNvPr id="42" name="Rectangle 41">
            <a:extLst>
              <a:ext uri="{FF2B5EF4-FFF2-40B4-BE49-F238E27FC236}">
                <a16:creationId xmlns:a16="http://schemas.microsoft.com/office/drawing/2014/main" id="{E3446358-BE79-D442-ACCD-71AF0FFB69B7}"/>
              </a:ext>
            </a:extLst>
          </p:cNvPr>
          <p:cNvSpPr/>
          <p:nvPr/>
        </p:nvSpPr>
        <p:spPr>
          <a:xfrm>
            <a:off x="-1" y="-1087"/>
            <a:ext cx="12192001" cy="6086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rebuchet MS" panose="020B0603020202020204" pitchFamily="34" charset="0"/>
              </a:rPr>
              <a:t>ESG reporting and the need for real data</a:t>
            </a:r>
          </a:p>
        </p:txBody>
      </p:sp>
      <p:grpSp>
        <p:nvGrpSpPr>
          <p:cNvPr id="7" name="组合 6">
            <a:extLst>
              <a:ext uri="{FF2B5EF4-FFF2-40B4-BE49-F238E27FC236}">
                <a16:creationId xmlns:a16="http://schemas.microsoft.com/office/drawing/2014/main" id="{F5367D93-AAA4-41C0-9B3F-ACDE968718E6}"/>
              </a:ext>
            </a:extLst>
          </p:cNvPr>
          <p:cNvGrpSpPr/>
          <p:nvPr/>
        </p:nvGrpSpPr>
        <p:grpSpPr>
          <a:xfrm>
            <a:off x="2523766" y="1861521"/>
            <a:ext cx="2437588" cy="1278144"/>
            <a:chOff x="4968694" y="5329287"/>
            <a:chExt cx="2437588" cy="1278144"/>
          </a:xfrm>
        </p:grpSpPr>
        <p:grpSp>
          <p:nvGrpSpPr>
            <p:cNvPr id="12" name="Group 11">
              <a:extLst>
                <a:ext uri="{FF2B5EF4-FFF2-40B4-BE49-F238E27FC236}">
                  <a16:creationId xmlns:a16="http://schemas.microsoft.com/office/drawing/2014/main" id="{EFD10C29-2186-4543-AAF0-382ECF1CDF15}"/>
                </a:ext>
              </a:extLst>
            </p:cNvPr>
            <p:cNvGrpSpPr/>
            <p:nvPr/>
          </p:nvGrpSpPr>
          <p:grpSpPr>
            <a:xfrm>
              <a:off x="5737487" y="5329287"/>
              <a:ext cx="900000" cy="899338"/>
              <a:chOff x="4074549" y="2015024"/>
              <a:chExt cx="900000" cy="899338"/>
            </a:xfrm>
          </p:grpSpPr>
          <p:sp>
            <p:nvSpPr>
              <p:cNvPr id="14" name="Oval 13">
                <a:extLst>
                  <a:ext uri="{FF2B5EF4-FFF2-40B4-BE49-F238E27FC236}">
                    <a16:creationId xmlns:a16="http://schemas.microsoft.com/office/drawing/2014/main" id="{FF31E204-0201-F34E-AB3A-1A2C79E04ADB}"/>
                  </a:ext>
                </a:extLst>
              </p:cNvPr>
              <p:cNvSpPr>
                <a:spLocks noChangeAspect="1"/>
              </p:cNvSpPr>
              <p:nvPr/>
            </p:nvSpPr>
            <p:spPr>
              <a:xfrm>
                <a:off x="4074549" y="2015024"/>
                <a:ext cx="900000" cy="899338"/>
              </a:xfrm>
              <a:prstGeom prst="ellipse">
                <a:avLst/>
              </a:prstGeom>
              <a:solidFill>
                <a:schemeClr val="accent6">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i="0" u="none" strike="noStrike" cap="none" spc="0" normalizeH="0" baseline="0">
                  <a:ln>
                    <a:noFill/>
                  </a:ln>
                  <a:solidFill>
                    <a:srgbClr val="000000"/>
                  </a:solidFill>
                  <a:effectLst/>
                  <a:uFillTx/>
                  <a:latin typeface="+mj-lt"/>
                  <a:ea typeface="+mj-ea"/>
                  <a:cs typeface="+mj-cs"/>
                  <a:sym typeface="Calibri"/>
                </a:endParaRPr>
              </a:p>
            </p:txBody>
          </p:sp>
          <p:pic>
            <p:nvPicPr>
              <p:cNvPr id="15" name="Graphic 14" descr="Bank">
                <a:extLst>
                  <a:ext uri="{FF2B5EF4-FFF2-40B4-BE49-F238E27FC236}">
                    <a16:creationId xmlns:a16="http://schemas.microsoft.com/office/drawing/2014/main" id="{2518DADF-DA4D-1447-96FB-7E6E1FB96F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18549" y="2158693"/>
                <a:ext cx="612001" cy="612000"/>
              </a:xfrm>
              <a:prstGeom prst="rect">
                <a:avLst/>
              </a:prstGeom>
            </p:spPr>
          </p:pic>
        </p:grpSp>
        <p:sp>
          <p:nvSpPr>
            <p:cNvPr id="13" name="TextBox 12">
              <a:extLst>
                <a:ext uri="{FF2B5EF4-FFF2-40B4-BE49-F238E27FC236}">
                  <a16:creationId xmlns:a16="http://schemas.microsoft.com/office/drawing/2014/main" id="{2242F6CB-3CF9-C343-9E48-FC21F65D7FD4}"/>
                </a:ext>
              </a:extLst>
            </p:cNvPr>
            <p:cNvSpPr txBox="1"/>
            <p:nvPr/>
          </p:nvSpPr>
          <p:spPr>
            <a:xfrm>
              <a:off x="4968694" y="6238101"/>
              <a:ext cx="243758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t>I</a:t>
              </a:r>
              <a:r>
                <a:rPr kumimoji="0" lang="en-US" i="0" u="none" strike="noStrike" cap="none" spc="0" normalizeH="0" baseline="0" dirty="0">
                  <a:ln>
                    <a:noFill/>
                  </a:ln>
                  <a:solidFill>
                    <a:srgbClr val="000000"/>
                  </a:solidFill>
                  <a:effectLst/>
                  <a:uFillTx/>
                  <a:latin typeface="+mj-lt"/>
                  <a:ea typeface="+mj-ea"/>
                  <a:cs typeface="+mj-cs"/>
                  <a:sym typeface="Calibri"/>
                </a:rPr>
                <a:t>nternational Institutions </a:t>
              </a:r>
            </a:p>
          </p:txBody>
        </p:sp>
      </p:grpSp>
      <p:grpSp>
        <p:nvGrpSpPr>
          <p:cNvPr id="3" name="组合 2">
            <a:extLst>
              <a:ext uri="{FF2B5EF4-FFF2-40B4-BE49-F238E27FC236}">
                <a16:creationId xmlns:a16="http://schemas.microsoft.com/office/drawing/2014/main" id="{462005AD-9E40-45B3-B29E-CB00CAEA6C41}"/>
              </a:ext>
            </a:extLst>
          </p:cNvPr>
          <p:cNvGrpSpPr/>
          <p:nvPr/>
        </p:nvGrpSpPr>
        <p:grpSpPr>
          <a:xfrm>
            <a:off x="3143570" y="3973246"/>
            <a:ext cx="1809339" cy="1562098"/>
            <a:chOff x="2982415" y="2229471"/>
            <a:chExt cx="1809339" cy="1562098"/>
          </a:xfrm>
        </p:grpSpPr>
        <p:grpSp>
          <p:nvGrpSpPr>
            <p:cNvPr id="17" name="Group 16">
              <a:extLst>
                <a:ext uri="{FF2B5EF4-FFF2-40B4-BE49-F238E27FC236}">
                  <a16:creationId xmlns:a16="http://schemas.microsoft.com/office/drawing/2014/main" id="{8064C3CD-792E-0D46-928B-085F4E9805C3}"/>
                </a:ext>
              </a:extLst>
            </p:cNvPr>
            <p:cNvGrpSpPr/>
            <p:nvPr/>
          </p:nvGrpSpPr>
          <p:grpSpPr>
            <a:xfrm>
              <a:off x="3437084" y="2229471"/>
              <a:ext cx="900000" cy="899338"/>
              <a:chOff x="3771502" y="4193664"/>
              <a:chExt cx="900000" cy="899338"/>
            </a:xfrm>
          </p:grpSpPr>
          <p:sp>
            <p:nvSpPr>
              <p:cNvPr id="19" name="Oval 18">
                <a:extLst>
                  <a:ext uri="{FF2B5EF4-FFF2-40B4-BE49-F238E27FC236}">
                    <a16:creationId xmlns:a16="http://schemas.microsoft.com/office/drawing/2014/main" id="{67B6B418-1FB4-7D4B-A5ED-E6D9C91E60A9}"/>
                  </a:ext>
                </a:extLst>
              </p:cNvPr>
              <p:cNvSpPr>
                <a:spLocks noChangeAspect="1"/>
              </p:cNvSpPr>
              <p:nvPr/>
            </p:nvSpPr>
            <p:spPr>
              <a:xfrm>
                <a:off x="3771502" y="4193664"/>
                <a:ext cx="900000" cy="899338"/>
              </a:xfrm>
              <a:prstGeom prst="ellipse">
                <a:avLst/>
              </a:prstGeom>
              <a:solidFill>
                <a:schemeClr val="accent6">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b="0" i="0" u="none" strike="noStrike" cap="none" spc="0" normalizeH="0" baseline="0">
                  <a:ln>
                    <a:noFill/>
                  </a:ln>
                  <a:solidFill>
                    <a:srgbClr val="000000"/>
                  </a:solidFill>
                  <a:effectLst/>
                  <a:uFillTx/>
                  <a:latin typeface="+mj-lt"/>
                  <a:ea typeface="+mj-ea"/>
                  <a:cs typeface="+mj-cs"/>
                  <a:sym typeface="Calibri"/>
                </a:endParaRPr>
              </a:p>
            </p:txBody>
          </p:sp>
          <p:pic>
            <p:nvPicPr>
              <p:cNvPr id="20" name="Graphic 19" descr="Scales of justice">
                <a:extLst>
                  <a:ext uri="{FF2B5EF4-FFF2-40B4-BE49-F238E27FC236}">
                    <a16:creationId xmlns:a16="http://schemas.microsoft.com/office/drawing/2014/main" id="{678A603B-0440-0145-90C6-D3D3BC284F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15500" y="4337333"/>
                <a:ext cx="612004" cy="612000"/>
              </a:xfrm>
              <a:prstGeom prst="rect">
                <a:avLst/>
              </a:prstGeom>
            </p:spPr>
          </p:pic>
        </p:grpSp>
        <p:sp>
          <p:nvSpPr>
            <p:cNvPr id="18" name="TextBox 17">
              <a:extLst>
                <a:ext uri="{FF2B5EF4-FFF2-40B4-BE49-F238E27FC236}">
                  <a16:creationId xmlns:a16="http://schemas.microsoft.com/office/drawing/2014/main" id="{AC45EB77-0ED3-4D44-AD6E-2AF9DA797424}"/>
                </a:ext>
              </a:extLst>
            </p:cNvPr>
            <p:cNvSpPr txBox="1"/>
            <p:nvPr/>
          </p:nvSpPr>
          <p:spPr>
            <a:xfrm>
              <a:off x="2982415" y="3145240"/>
              <a:ext cx="180933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j-lt"/>
                  <a:ea typeface="+mj-ea"/>
                  <a:cs typeface="+mj-cs"/>
                  <a:sym typeface="Calibri"/>
                </a:rPr>
                <a:t>Governme</a:t>
              </a:r>
              <a:r>
                <a:rPr lang="en-US" dirty="0">
                  <a:solidFill>
                    <a:srgbClr val="000000"/>
                  </a:solidFill>
                  <a:latin typeface="+mj-lt"/>
                  <a:ea typeface="+mj-ea"/>
                  <a:cs typeface="+mj-cs"/>
                  <a:sym typeface="Calibri"/>
                </a:rPr>
                <a:t>nts &amp;</a:t>
              </a:r>
              <a:br>
                <a:rPr kumimoji="0" lang="en-US" b="0" i="0" u="none" strike="noStrike" cap="none" spc="0" normalizeH="0" baseline="0" dirty="0">
                  <a:ln>
                    <a:noFill/>
                  </a:ln>
                  <a:solidFill>
                    <a:srgbClr val="000000"/>
                  </a:solidFill>
                  <a:effectLst/>
                  <a:uFillTx/>
                  <a:latin typeface="+mj-lt"/>
                  <a:ea typeface="+mj-ea"/>
                  <a:cs typeface="+mj-cs"/>
                  <a:sym typeface="Calibri"/>
                </a:rPr>
              </a:br>
              <a:r>
                <a:rPr kumimoji="0" lang="en-US" b="0" i="0" u="none" strike="noStrike" cap="none" spc="0" normalizeH="0" baseline="0" dirty="0">
                  <a:ln>
                    <a:noFill/>
                  </a:ln>
                  <a:solidFill>
                    <a:srgbClr val="000000"/>
                  </a:solidFill>
                  <a:effectLst/>
                  <a:uFillTx/>
                  <a:latin typeface="+mj-lt"/>
                  <a:ea typeface="+mj-ea"/>
                  <a:cs typeface="+mj-cs"/>
                  <a:sym typeface="Calibri"/>
                </a:rPr>
                <a:t>Regulatory bodies </a:t>
              </a:r>
            </a:p>
          </p:txBody>
        </p:sp>
      </p:grpSp>
      <p:grpSp>
        <p:nvGrpSpPr>
          <p:cNvPr id="5" name="组合 4">
            <a:extLst>
              <a:ext uri="{FF2B5EF4-FFF2-40B4-BE49-F238E27FC236}">
                <a16:creationId xmlns:a16="http://schemas.microsoft.com/office/drawing/2014/main" id="{583FBCAF-B71E-4CF3-94EE-73BCA2AA83F6}"/>
              </a:ext>
            </a:extLst>
          </p:cNvPr>
          <p:cNvGrpSpPr/>
          <p:nvPr/>
        </p:nvGrpSpPr>
        <p:grpSpPr>
          <a:xfrm>
            <a:off x="5687541" y="4654820"/>
            <a:ext cx="922943" cy="1281369"/>
            <a:chOff x="3144155" y="4349578"/>
            <a:chExt cx="922943" cy="1281369"/>
          </a:xfrm>
        </p:grpSpPr>
        <p:grpSp>
          <p:nvGrpSpPr>
            <p:cNvPr id="22" name="Group 21">
              <a:extLst>
                <a:ext uri="{FF2B5EF4-FFF2-40B4-BE49-F238E27FC236}">
                  <a16:creationId xmlns:a16="http://schemas.microsoft.com/office/drawing/2014/main" id="{AD918179-DFA4-6D48-ADCE-4B80CCFB70E6}"/>
                </a:ext>
              </a:extLst>
            </p:cNvPr>
            <p:cNvGrpSpPr/>
            <p:nvPr/>
          </p:nvGrpSpPr>
          <p:grpSpPr>
            <a:xfrm>
              <a:off x="3155626" y="4349578"/>
              <a:ext cx="900000" cy="899338"/>
              <a:chOff x="5738096" y="5371786"/>
              <a:chExt cx="900000" cy="899338"/>
            </a:xfrm>
          </p:grpSpPr>
          <p:sp>
            <p:nvSpPr>
              <p:cNvPr id="24" name="Oval 23">
                <a:extLst>
                  <a:ext uri="{FF2B5EF4-FFF2-40B4-BE49-F238E27FC236}">
                    <a16:creationId xmlns:a16="http://schemas.microsoft.com/office/drawing/2014/main" id="{C8CA9CCE-D2AE-EB46-8DB9-19DAEFABEA9A}"/>
                  </a:ext>
                </a:extLst>
              </p:cNvPr>
              <p:cNvSpPr>
                <a:spLocks noChangeAspect="1"/>
              </p:cNvSpPr>
              <p:nvPr/>
            </p:nvSpPr>
            <p:spPr>
              <a:xfrm>
                <a:off x="5738096" y="5371786"/>
                <a:ext cx="900000" cy="899338"/>
              </a:xfrm>
              <a:prstGeom prst="ellipse">
                <a:avLst/>
              </a:prstGeom>
              <a:solidFill>
                <a:schemeClr val="accent6">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b="0" i="0" u="none" strike="noStrike" cap="none" spc="0" normalizeH="0" baseline="0">
                  <a:ln>
                    <a:noFill/>
                  </a:ln>
                  <a:solidFill>
                    <a:srgbClr val="000000"/>
                  </a:solidFill>
                  <a:effectLst/>
                  <a:uFillTx/>
                  <a:latin typeface="+mj-lt"/>
                  <a:ea typeface="+mj-ea"/>
                  <a:cs typeface="+mj-cs"/>
                  <a:sym typeface="Calibri"/>
                </a:endParaRPr>
              </a:p>
            </p:txBody>
          </p:sp>
          <p:pic>
            <p:nvPicPr>
              <p:cNvPr id="25" name="Graphic 24" descr="Dollar">
                <a:extLst>
                  <a:ext uri="{FF2B5EF4-FFF2-40B4-BE49-F238E27FC236}">
                    <a16:creationId xmlns:a16="http://schemas.microsoft.com/office/drawing/2014/main" id="{F5E5A5A1-8EEE-6843-90A1-127BF2B128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82096" y="5515455"/>
                <a:ext cx="612000" cy="612000"/>
              </a:xfrm>
              <a:prstGeom prst="rect">
                <a:avLst/>
              </a:prstGeom>
            </p:spPr>
          </p:pic>
        </p:grpSp>
        <p:sp>
          <p:nvSpPr>
            <p:cNvPr id="23" name="TextBox 22">
              <a:extLst>
                <a:ext uri="{FF2B5EF4-FFF2-40B4-BE49-F238E27FC236}">
                  <a16:creationId xmlns:a16="http://schemas.microsoft.com/office/drawing/2014/main" id="{F271DBB4-EFA8-7C43-804E-F71246D26E34}"/>
                </a:ext>
              </a:extLst>
            </p:cNvPr>
            <p:cNvSpPr txBox="1"/>
            <p:nvPr/>
          </p:nvSpPr>
          <p:spPr>
            <a:xfrm>
              <a:off x="3144155" y="5261617"/>
              <a:ext cx="9229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j-lt"/>
                  <a:ea typeface="+mj-ea"/>
                  <a:cs typeface="+mj-cs"/>
                  <a:sym typeface="Calibri"/>
                </a:rPr>
                <a:t>Investors</a:t>
              </a:r>
            </a:p>
          </p:txBody>
        </p:sp>
      </p:grpSp>
      <p:grpSp>
        <p:nvGrpSpPr>
          <p:cNvPr id="10" name="组合 9">
            <a:extLst>
              <a:ext uri="{FF2B5EF4-FFF2-40B4-BE49-F238E27FC236}">
                <a16:creationId xmlns:a16="http://schemas.microsoft.com/office/drawing/2014/main" id="{E0503B01-E76A-4C71-9BC7-B75BE9A9C68D}"/>
              </a:ext>
            </a:extLst>
          </p:cNvPr>
          <p:cNvGrpSpPr/>
          <p:nvPr/>
        </p:nvGrpSpPr>
        <p:grpSpPr>
          <a:xfrm>
            <a:off x="7773973" y="3876405"/>
            <a:ext cx="900000" cy="1322691"/>
            <a:chOff x="8276120" y="4175725"/>
            <a:chExt cx="900000" cy="1322691"/>
          </a:xfrm>
        </p:grpSpPr>
        <p:grpSp>
          <p:nvGrpSpPr>
            <p:cNvPr id="27" name="Group 26">
              <a:extLst>
                <a:ext uri="{FF2B5EF4-FFF2-40B4-BE49-F238E27FC236}">
                  <a16:creationId xmlns:a16="http://schemas.microsoft.com/office/drawing/2014/main" id="{39C6171C-7566-DC45-A234-94558FB76A3B}"/>
                </a:ext>
              </a:extLst>
            </p:cNvPr>
            <p:cNvGrpSpPr/>
            <p:nvPr/>
          </p:nvGrpSpPr>
          <p:grpSpPr>
            <a:xfrm>
              <a:off x="8276120" y="4175725"/>
              <a:ext cx="900000" cy="899338"/>
              <a:chOff x="7147339" y="1894095"/>
              <a:chExt cx="900000" cy="899338"/>
            </a:xfrm>
          </p:grpSpPr>
          <p:sp>
            <p:nvSpPr>
              <p:cNvPr id="29" name="Oval 28">
                <a:extLst>
                  <a:ext uri="{FF2B5EF4-FFF2-40B4-BE49-F238E27FC236}">
                    <a16:creationId xmlns:a16="http://schemas.microsoft.com/office/drawing/2014/main" id="{C1F7FEBB-2EF6-4343-A5B6-18C5C97C22E4}"/>
                  </a:ext>
                </a:extLst>
              </p:cNvPr>
              <p:cNvSpPr>
                <a:spLocks noChangeAspect="1"/>
              </p:cNvSpPr>
              <p:nvPr/>
            </p:nvSpPr>
            <p:spPr>
              <a:xfrm>
                <a:off x="7147339" y="1894095"/>
                <a:ext cx="900000" cy="899338"/>
              </a:xfrm>
              <a:prstGeom prst="ellipse">
                <a:avLst/>
              </a:prstGeom>
              <a:solidFill>
                <a:schemeClr val="accent6">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b="0" i="0" u="none" strike="noStrike" cap="none" spc="0" normalizeH="0" baseline="0">
                  <a:ln>
                    <a:noFill/>
                  </a:ln>
                  <a:solidFill>
                    <a:srgbClr val="000000"/>
                  </a:solidFill>
                  <a:effectLst/>
                  <a:uFillTx/>
                  <a:latin typeface="+mj-lt"/>
                  <a:ea typeface="+mj-ea"/>
                  <a:cs typeface="+mj-cs"/>
                  <a:sym typeface="Calibri"/>
                </a:endParaRPr>
              </a:p>
            </p:txBody>
          </p:sp>
          <p:pic>
            <p:nvPicPr>
              <p:cNvPr id="30" name="Graphic 29" descr="Marketing">
                <a:extLst>
                  <a:ext uri="{FF2B5EF4-FFF2-40B4-BE49-F238E27FC236}">
                    <a16:creationId xmlns:a16="http://schemas.microsoft.com/office/drawing/2014/main" id="{A59F4A26-39BB-D849-B049-DA2C5BE69D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91335" y="2037764"/>
                <a:ext cx="612008" cy="612000"/>
              </a:xfrm>
              <a:prstGeom prst="rect">
                <a:avLst/>
              </a:prstGeom>
            </p:spPr>
          </p:pic>
        </p:grpSp>
        <p:sp>
          <p:nvSpPr>
            <p:cNvPr id="28" name="TextBox 27">
              <a:extLst>
                <a:ext uri="{FF2B5EF4-FFF2-40B4-BE49-F238E27FC236}">
                  <a16:creationId xmlns:a16="http://schemas.microsoft.com/office/drawing/2014/main" id="{7426BC6B-CE92-3944-B17C-AD23A4D17E6B}"/>
                </a:ext>
              </a:extLst>
            </p:cNvPr>
            <p:cNvSpPr txBox="1"/>
            <p:nvPr/>
          </p:nvSpPr>
          <p:spPr>
            <a:xfrm>
              <a:off x="8413856" y="5129086"/>
              <a:ext cx="6245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j-lt"/>
                  <a:ea typeface="+mj-ea"/>
                  <a:cs typeface="+mj-cs"/>
                  <a:sym typeface="Calibri"/>
                </a:rPr>
                <a:t>NGOs</a:t>
              </a:r>
            </a:p>
          </p:txBody>
        </p:sp>
      </p:grpSp>
      <p:grpSp>
        <p:nvGrpSpPr>
          <p:cNvPr id="41" name="组合 40">
            <a:extLst>
              <a:ext uri="{FF2B5EF4-FFF2-40B4-BE49-F238E27FC236}">
                <a16:creationId xmlns:a16="http://schemas.microsoft.com/office/drawing/2014/main" id="{AAD3C982-B755-472A-8914-E96F92D7C3AC}"/>
              </a:ext>
            </a:extLst>
          </p:cNvPr>
          <p:cNvGrpSpPr/>
          <p:nvPr/>
        </p:nvGrpSpPr>
        <p:grpSpPr>
          <a:xfrm>
            <a:off x="7983002" y="1766113"/>
            <a:ext cx="900000" cy="1336028"/>
            <a:chOff x="8139014" y="2125432"/>
            <a:chExt cx="900000" cy="1336028"/>
          </a:xfrm>
        </p:grpSpPr>
        <p:grpSp>
          <p:nvGrpSpPr>
            <p:cNvPr id="32" name="Group 31">
              <a:extLst>
                <a:ext uri="{FF2B5EF4-FFF2-40B4-BE49-F238E27FC236}">
                  <a16:creationId xmlns:a16="http://schemas.microsoft.com/office/drawing/2014/main" id="{19C42594-0A3A-204D-9E92-6EC5BCC84A2A}"/>
                </a:ext>
              </a:extLst>
            </p:cNvPr>
            <p:cNvGrpSpPr/>
            <p:nvPr/>
          </p:nvGrpSpPr>
          <p:grpSpPr>
            <a:xfrm>
              <a:off x="8139014" y="2125432"/>
              <a:ext cx="900000" cy="899338"/>
              <a:chOff x="7415952" y="4178011"/>
              <a:chExt cx="900000" cy="899338"/>
            </a:xfrm>
          </p:grpSpPr>
          <p:sp>
            <p:nvSpPr>
              <p:cNvPr id="34" name="Oval 33">
                <a:extLst>
                  <a:ext uri="{FF2B5EF4-FFF2-40B4-BE49-F238E27FC236}">
                    <a16:creationId xmlns:a16="http://schemas.microsoft.com/office/drawing/2014/main" id="{B5674870-1A73-F647-AC85-4C9260550786}"/>
                  </a:ext>
                </a:extLst>
              </p:cNvPr>
              <p:cNvSpPr>
                <a:spLocks noChangeAspect="1"/>
              </p:cNvSpPr>
              <p:nvPr/>
            </p:nvSpPr>
            <p:spPr>
              <a:xfrm>
                <a:off x="7415952" y="4178011"/>
                <a:ext cx="900000" cy="899338"/>
              </a:xfrm>
              <a:prstGeom prst="ellipse">
                <a:avLst/>
              </a:prstGeom>
              <a:solidFill>
                <a:schemeClr val="accent6">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a:ln>
                    <a:noFill/>
                  </a:ln>
                  <a:solidFill>
                    <a:srgbClr val="000000"/>
                  </a:solidFill>
                  <a:effectLst/>
                  <a:uFillTx/>
                  <a:latin typeface="+mj-lt"/>
                  <a:ea typeface="+mj-ea"/>
                  <a:cs typeface="+mj-cs"/>
                  <a:sym typeface="Calibri"/>
                </a:endParaRPr>
              </a:p>
            </p:txBody>
          </p:sp>
          <p:pic>
            <p:nvPicPr>
              <p:cNvPr id="35" name="Graphic 34" descr="Customer review">
                <a:extLst>
                  <a:ext uri="{FF2B5EF4-FFF2-40B4-BE49-F238E27FC236}">
                    <a16:creationId xmlns:a16="http://schemas.microsoft.com/office/drawing/2014/main" id="{8BC37D04-1F1C-994E-B3CA-9153513A72B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59951" y="4321680"/>
                <a:ext cx="612002" cy="612000"/>
              </a:xfrm>
              <a:prstGeom prst="rect">
                <a:avLst/>
              </a:prstGeom>
            </p:spPr>
          </p:pic>
        </p:grpSp>
        <p:sp>
          <p:nvSpPr>
            <p:cNvPr id="33" name="TextBox 32">
              <a:extLst>
                <a:ext uri="{FF2B5EF4-FFF2-40B4-BE49-F238E27FC236}">
                  <a16:creationId xmlns:a16="http://schemas.microsoft.com/office/drawing/2014/main" id="{1BAA6F8F-E07E-C341-A26B-2CE3D29B87A7}"/>
                </a:ext>
              </a:extLst>
            </p:cNvPr>
            <p:cNvSpPr txBox="1"/>
            <p:nvPr/>
          </p:nvSpPr>
          <p:spPr>
            <a:xfrm>
              <a:off x="8265048" y="3092130"/>
              <a:ext cx="64793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j-lt"/>
                  <a:ea typeface="+mj-ea"/>
                  <a:cs typeface="+mj-cs"/>
                  <a:sym typeface="Calibri"/>
                </a:rPr>
                <a:t>Public</a:t>
              </a:r>
            </a:p>
          </p:txBody>
        </p:sp>
      </p:grpSp>
      <p:grpSp>
        <p:nvGrpSpPr>
          <p:cNvPr id="43" name="组合 42">
            <a:extLst>
              <a:ext uri="{FF2B5EF4-FFF2-40B4-BE49-F238E27FC236}">
                <a16:creationId xmlns:a16="http://schemas.microsoft.com/office/drawing/2014/main" id="{2959052B-A352-4F18-969D-D55A3FB9C51C}"/>
              </a:ext>
            </a:extLst>
          </p:cNvPr>
          <p:cNvGrpSpPr/>
          <p:nvPr/>
        </p:nvGrpSpPr>
        <p:grpSpPr>
          <a:xfrm>
            <a:off x="5697585" y="888354"/>
            <a:ext cx="900000" cy="1302944"/>
            <a:chOff x="5671549" y="920645"/>
            <a:chExt cx="900000" cy="1302944"/>
          </a:xfrm>
        </p:grpSpPr>
        <p:grpSp>
          <p:nvGrpSpPr>
            <p:cNvPr id="37" name="Group 36">
              <a:extLst>
                <a:ext uri="{FF2B5EF4-FFF2-40B4-BE49-F238E27FC236}">
                  <a16:creationId xmlns:a16="http://schemas.microsoft.com/office/drawing/2014/main" id="{E66C1AA7-2A2F-EF40-9A26-65926E66AD87}"/>
                </a:ext>
              </a:extLst>
            </p:cNvPr>
            <p:cNvGrpSpPr/>
            <p:nvPr/>
          </p:nvGrpSpPr>
          <p:grpSpPr>
            <a:xfrm>
              <a:off x="5671549" y="920645"/>
              <a:ext cx="900000" cy="899338"/>
              <a:chOff x="5553735" y="1250838"/>
              <a:chExt cx="900000" cy="899338"/>
            </a:xfrm>
          </p:grpSpPr>
          <p:sp>
            <p:nvSpPr>
              <p:cNvPr id="39" name="Oval 38">
                <a:extLst>
                  <a:ext uri="{FF2B5EF4-FFF2-40B4-BE49-F238E27FC236}">
                    <a16:creationId xmlns:a16="http://schemas.microsoft.com/office/drawing/2014/main" id="{3F4CC747-FD35-6A48-A64A-8BA2314FDADD}"/>
                  </a:ext>
                </a:extLst>
              </p:cNvPr>
              <p:cNvSpPr>
                <a:spLocks noChangeAspect="1"/>
              </p:cNvSpPr>
              <p:nvPr/>
            </p:nvSpPr>
            <p:spPr>
              <a:xfrm>
                <a:off x="5553735" y="1250838"/>
                <a:ext cx="900000" cy="899338"/>
              </a:xfrm>
              <a:prstGeom prst="ellipse">
                <a:avLst/>
              </a:prstGeom>
              <a:solidFill>
                <a:schemeClr val="accent6">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b="0" i="0" u="none" strike="noStrike" cap="none" spc="0" normalizeH="0" baseline="0">
                  <a:ln>
                    <a:noFill/>
                  </a:ln>
                  <a:solidFill>
                    <a:srgbClr val="000000"/>
                  </a:solidFill>
                  <a:effectLst/>
                  <a:uFillTx/>
                  <a:latin typeface="+mj-lt"/>
                  <a:ea typeface="+mj-ea"/>
                  <a:cs typeface="+mj-cs"/>
                  <a:sym typeface="Calibri"/>
                </a:endParaRPr>
              </a:p>
            </p:txBody>
          </p:sp>
          <p:pic>
            <p:nvPicPr>
              <p:cNvPr id="40" name="Graphic 39" descr="Magnifying glass">
                <a:extLst>
                  <a:ext uri="{FF2B5EF4-FFF2-40B4-BE49-F238E27FC236}">
                    <a16:creationId xmlns:a16="http://schemas.microsoft.com/office/drawing/2014/main" id="{742E2AEC-367C-9A4C-A5A5-1C492E72751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97734" y="1394507"/>
                <a:ext cx="612002" cy="612000"/>
              </a:xfrm>
              <a:prstGeom prst="rect">
                <a:avLst/>
              </a:prstGeom>
            </p:spPr>
          </p:pic>
        </p:grpSp>
        <p:sp>
          <p:nvSpPr>
            <p:cNvPr id="38" name="TextBox 37">
              <a:extLst>
                <a:ext uri="{FF2B5EF4-FFF2-40B4-BE49-F238E27FC236}">
                  <a16:creationId xmlns:a16="http://schemas.microsoft.com/office/drawing/2014/main" id="{202142A8-3281-1A46-8716-CDE22744BF21}"/>
                </a:ext>
              </a:extLst>
            </p:cNvPr>
            <p:cNvSpPr txBox="1"/>
            <p:nvPr/>
          </p:nvSpPr>
          <p:spPr>
            <a:xfrm>
              <a:off x="5702525" y="1854259"/>
              <a:ext cx="8380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000000"/>
                  </a:solidFill>
                  <a:effectLst/>
                  <a:uFillTx/>
                  <a:latin typeface="+mj-lt"/>
                  <a:ea typeface="+mj-ea"/>
                  <a:cs typeface="+mj-cs"/>
                  <a:sym typeface="Calibri"/>
                </a:rPr>
                <a:t>Scrutiny</a:t>
              </a:r>
            </a:p>
          </p:txBody>
        </p:sp>
      </p:grpSp>
      <p:sp>
        <p:nvSpPr>
          <p:cNvPr id="50" name="Slide Number Placeholder 10">
            <a:extLst>
              <a:ext uri="{FF2B5EF4-FFF2-40B4-BE49-F238E27FC236}">
                <a16:creationId xmlns:a16="http://schemas.microsoft.com/office/drawing/2014/main" id="{28FFC70C-4F7D-40CD-8B0E-407D3B27D423}"/>
              </a:ext>
            </a:extLst>
          </p:cNvPr>
          <p:cNvSpPr>
            <a:spLocks noGrp="1"/>
          </p:cNvSpPr>
          <p:nvPr>
            <p:ph type="sldNum" sz="quarter" idx="12"/>
          </p:nvPr>
        </p:nvSpPr>
        <p:spPr>
          <a:xfrm>
            <a:off x="9448800" y="120656"/>
            <a:ext cx="2743200" cy="365125"/>
          </a:xfrm>
          <a:prstGeom prst="rect">
            <a:avLst/>
          </a:prstGeom>
        </p:spPr>
        <p:txBody>
          <a:bodyPr/>
          <a:lstStyle/>
          <a:p>
            <a:fld id="{E9D1B01E-51DD-4E0A-9D22-CFFB40D4AB3F}" type="slidenum">
              <a:rPr lang="en-US" sz="1600" smtClean="0">
                <a:solidFill>
                  <a:schemeClr val="bg2"/>
                </a:solidFill>
              </a:rPr>
              <a:t>1</a:t>
            </a:fld>
            <a:endParaRPr lang="en-US" sz="1600" dirty="0">
              <a:solidFill>
                <a:schemeClr val="bg2"/>
              </a:solidFill>
            </a:endParaRPr>
          </a:p>
        </p:txBody>
      </p:sp>
      <p:grpSp>
        <p:nvGrpSpPr>
          <p:cNvPr id="49" name="组合 48">
            <a:extLst>
              <a:ext uri="{FF2B5EF4-FFF2-40B4-BE49-F238E27FC236}">
                <a16:creationId xmlns:a16="http://schemas.microsoft.com/office/drawing/2014/main" id="{233D4E8C-B672-4FE0-B755-1749BD571D17}"/>
              </a:ext>
            </a:extLst>
          </p:cNvPr>
          <p:cNvGrpSpPr/>
          <p:nvPr/>
        </p:nvGrpSpPr>
        <p:grpSpPr>
          <a:xfrm>
            <a:off x="5024909" y="2246561"/>
            <a:ext cx="2245352" cy="2207715"/>
            <a:chOff x="4995108" y="2272602"/>
            <a:chExt cx="2533572" cy="2491104"/>
          </a:xfrm>
        </p:grpSpPr>
        <p:sp>
          <p:nvSpPr>
            <p:cNvPr id="4" name="Oval 3">
              <a:extLst>
                <a:ext uri="{FF2B5EF4-FFF2-40B4-BE49-F238E27FC236}">
                  <a16:creationId xmlns:a16="http://schemas.microsoft.com/office/drawing/2014/main" id="{44823B69-79B6-0140-AB01-05BB95604677}"/>
                </a:ext>
              </a:extLst>
            </p:cNvPr>
            <p:cNvSpPr/>
            <p:nvPr/>
          </p:nvSpPr>
          <p:spPr>
            <a:xfrm>
              <a:off x="4995108" y="2272602"/>
              <a:ext cx="2533572" cy="249110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Trebuchet MS" panose="020B0603020202020204" pitchFamily="34" charset="0"/>
              </a:endParaRPr>
            </a:p>
          </p:txBody>
        </p:sp>
        <p:sp>
          <p:nvSpPr>
            <p:cNvPr id="48" name="文本框 47">
              <a:extLst>
                <a:ext uri="{FF2B5EF4-FFF2-40B4-BE49-F238E27FC236}">
                  <a16:creationId xmlns:a16="http://schemas.microsoft.com/office/drawing/2014/main" id="{6002E7B0-1430-43A6-A134-24BD7255009E}"/>
                </a:ext>
              </a:extLst>
            </p:cNvPr>
            <p:cNvSpPr txBox="1"/>
            <p:nvPr/>
          </p:nvSpPr>
          <p:spPr>
            <a:xfrm>
              <a:off x="5009170" y="2878281"/>
              <a:ext cx="2505449" cy="1077218"/>
            </a:xfrm>
            <a:prstGeom prst="rect">
              <a:avLst/>
            </a:prstGeom>
            <a:noFill/>
          </p:spPr>
          <p:txBody>
            <a:bodyPr wrap="square" rtlCol="0">
              <a:spAutoFit/>
            </a:bodyPr>
            <a:lstStyle/>
            <a:p>
              <a:pPr algn="ctr"/>
              <a:r>
                <a:rPr lang="en-US" sz="3200" b="1" dirty="0">
                  <a:solidFill>
                    <a:schemeClr val="bg1"/>
                  </a:solidFill>
                  <a:latin typeface="Trebuchet MS" panose="020B0603020202020204" pitchFamily="34" charset="0"/>
                </a:rPr>
                <a:t>ESG</a:t>
              </a:r>
              <a:br>
                <a:rPr lang="en-US" sz="3200" b="1" dirty="0">
                  <a:solidFill>
                    <a:schemeClr val="bg1"/>
                  </a:solidFill>
                  <a:latin typeface="Trebuchet MS" panose="020B0603020202020204" pitchFamily="34" charset="0"/>
                </a:rPr>
              </a:br>
              <a:r>
                <a:rPr lang="en-US" sz="3200" b="1" dirty="0">
                  <a:solidFill>
                    <a:schemeClr val="bg1"/>
                  </a:solidFill>
                  <a:latin typeface="Trebuchet MS" panose="020B0603020202020204" pitchFamily="34" charset="0"/>
                </a:rPr>
                <a:t>reporting</a:t>
              </a:r>
            </a:p>
          </p:txBody>
        </p:sp>
      </p:grpSp>
      <p:pic>
        <p:nvPicPr>
          <p:cNvPr id="6" name="P1">
            <a:hlinkClick r:id="" action="ppaction://media"/>
            <a:extLst>
              <a:ext uri="{FF2B5EF4-FFF2-40B4-BE49-F238E27FC236}">
                <a16:creationId xmlns:a16="http://schemas.microsoft.com/office/drawing/2014/main" id="{DA5E2B32-AC21-4F28-9A31-ADC433EE884B}"/>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607574" y="6403362"/>
            <a:ext cx="406400" cy="406400"/>
          </a:xfrm>
          <a:prstGeom prst="rect">
            <a:avLst/>
          </a:prstGeom>
        </p:spPr>
      </p:pic>
      <p:sp>
        <p:nvSpPr>
          <p:cNvPr id="44" name="矩形 43">
            <a:hlinkClick r:id="" action="ppaction://hlinkshowjump?jump=nextslide"/>
            <a:extLst>
              <a:ext uri="{FF2B5EF4-FFF2-40B4-BE49-F238E27FC236}">
                <a16:creationId xmlns:a16="http://schemas.microsoft.com/office/drawing/2014/main" id="{E7527134-AADB-4F9C-A0CA-43049B05DE54}"/>
              </a:ext>
            </a:extLst>
          </p:cNvPr>
          <p:cNvSpPr/>
          <p:nvPr/>
        </p:nvSpPr>
        <p:spPr>
          <a:xfrm>
            <a:off x="11091862" y="624146"/>
            <a:ext cx="941387" cy="382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solidFill>
            </a:endParaRPr>
          </a:p>
        </p:txBody>
      </p:sp>
    </p:spTree>
    <p:extLst>
      <p:ext uri="{BB962C8B-B14F-4D97-AF65-F5344CB8AC3E}">
        <p14:creationId xmlns:p14="http://schemas.microsoft.com/office/powerpoint/2010/main" val="1772417862"/>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800" fill="hold"/>
                                        <p:tgtEl>
                                          <p:spTgt spid="6"/>
                                        </p:tgtEl>
                                      </p:cBhvr>
                                    </p:cmd>
                                  </p:childTnLst>
                                </p:cTn>
                              </p:par>
                              <p:par>
                                <p:cTn id="7" presetID="42" presetClass="entr" presetSubtype="0" fill="hold" nodeType="withEffect">
                                  <p:stCondLst>
                                    <p:cond delay="5000"/>
                                  </p:stCondLst>
                                  <p:childTnLst>
                                    <p:set>
                                      <p:cBhvr>
                                        <p:cTn id="8" dur="1" fill="hold">
                                          <p:stCondLst>
                                            <p:cond delay="0"/>
                                          </p:stCondLst>
                                        </p:cTn>
                                        <p:tgtEl>
                                          <p:spTgt spid="43"/>
                                        </p:tgtEl>
                                        <p:attrNameLst>
                                          <p:attrName>style.visibility</p:attrName>
                                        </p:attrNameLst>
                                      </p:cBhvr>
                                      <p:to>
                                        <p:strVal val="visible"/>
                                      </p:to>
                                    </p:set>
                                    <p:animEffect transition="in" filter="fade">
                                      <p:cBhvr>
                                        <p:cTn id="9" dur="1000"/>
                                        <p:tgtEl>
                                          <p:spTgt spid="43"/>
                                        </p:tgtEl>
                                      </p:cBhvr>
                                    </p:animEffect>
                                    <p:anim calcmode="lin" valueType="num">
                                      <p:cBhvr>
                                        <p:cTn id="10" dur="1000" fill="hold"/>
                                        <p:tgtEl>
                                          <p:spTgt spid="43"/>
                                        </p:tgtEl>
                                        <p:attrNameLst>
                                          <p:attrName>ppt_x</p:attrName>
                                        </p:attrNameLst>
                                      </p:cBhvr>
                                      <p:tavLst>
                                        <p:tav tm="0">
                                          <p:val>
                                            <p:strVal val="#ppt_x"/>
                                          </p:val>
                                        </p:tav>
                                        <p:tav tm="100000">
                                          <p:val>
                                            <p:strVal val="#ppt_x"/>
                                          </p:val>
                                        </p:tav>
                                      </p:tavLst>
                                    </p:anim>
                                    <p:anim calcmode="lin" valueType="num">
                                      <p:cBhvr>
                                        <p:cTn id="11" dur="1000" fill="hold"/>
                                        <p:tgtEl>
                                          <p:spTgt spid="43"/>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10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42" presetClass="path" presetSubtype="0" accel="50000" decel="50000" fill="hold" nodeType="withEffect">
                                  <p:stCondLst>
                                    <p:cond delay="10500"/>
                                  </p:stCondLst>
                                  <p:childTnLst>
                                    <p:animMotion origin="layout" path="M 0.20234 0.09467 L -1.04167E-6 1.11111E-6 " pathEditMode="relative" rAng="0" ptsTypes="AA">
                                      <p:cBhvr>
                                        <p:cTn id="16" dur="1000" fill="hold"/>
                                        <p:tgtEl>
                                          <p:spTgt spid="7"/>
                                        </p:tgtEl>
                                        <p:attrNameLst>
                                          <p:attrName>ppt_x</p:attrName>
                                          <p:attrName>ppt_y</p:attrName>
                                        </p:attrNameLst>
                                      </p:cBhvr>
                                      <p:rCtr x="-10117" y="-4745"/>
                                    </p:animMotion>
                                  </p:childTnLst>
                                </p:cTn>
                              </p:par>
                              <p:par>
                                <p:cTn id="17" presetID="10" presetClass="entr" presetSubtype="0" fill="hold" nodeType="withEffect">
                                  <p:stCondLst>
                                    <p:cond delay="12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42" presetClass="path" presetSubtype="0" accel="50000" decel="50000" fill="hold" nodeType="withEffect">
                                  <p:stCondLst>
                                    <p:cond delay="12500"/>
                                  </p:stCondLst>
                                  <p:childTnLst>
                                    <p:animMotion origin="layout" path="M 0.16797 -0.19329 L -1.25E-6 -0.0287 " pathEditMode="relative" rAng="0" ptsTypes="AA">
                                      <p:cBhvr>
                                        <p:cTn id="21" dur="750" fill="hold"/>
                                        <p:tgtEl>
                                          <p:spTgt spid="3"/>
                                        </p:tgtEl>
                                        <p:attrNameLst>
                                          <p:attrName>ppt_x</p:attrName>
                                          <p:attrName>ppt_y</p:attrName>
                                        </p:attrNameLst>
                                      </p:cBhvr>
                                      <p:rCtr x="-8398" y="8218"/>
                                    </p:animMotion>
                                  </p:childTnLst>
                                </p:cTn>
                              </p:par>
                              <p:par>
                                <p:cTn id="22" presetID="10" presetClass="entr" presetSubtype="0" fill="hold" nodeType="withEffect">
                                  <p:stCondLst>
                                    <p:cond delay="15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par>
                                <p:cTn id="25" presetID="42" presetClass="path" presetSubtype="0" accel="50000" decel="50000" fill="hold" nodeType="withEffect">
                                  <p:stCondLst>
                                    <p:cond delay="15000"/>
                                  </p:stCondLst>
                                  <p:childTnLst>
                                    <p:animMotion origin="layout" path="M -0.0043 -0.28727 L 3.125E-6 -3.33333E-6 " pathEditMode="relative" rAng="0" ptsTypes="AA">
                                      <p:cBhvr>
                                        <p:cTn id="26" dur="1000" fill="hold"/>
                                        <p:tgtEl>
                                          <p:spTgt spid="5"/>
                                        </p:tgtEl>
                                        <p:attrNameLst>
                                          <p:attrName>ppt_x</p:attrName>
                                          <p:attrName>ppt_y</p:attrName>
                                        </p:attrNameLst>
                                      </p:cBhvr>
                                      <p:rCtr x="208" y="14352"/>
                                    </p:animMotion>
                                  </p:childTnLst>
                                </p:cTn>
                              </p:par>
                              <p:par>
                                <p:cTn id="27" presetID="10" presetClass="entr" presetSubtype="0" fill="hold" nodeType="withEffect">
                                  <p:stCondLst>
                                    <p:cond delay="1625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42" presetClass="path" presetSubtype="0" accel="50000" decel="50000" fill="hold" nodeType="withEffect">
                                  <p:stCondLst>
                                    <p:cond delay="16250"/>
                                  </p:stCondLst>
                                  <p:childTnLst>
                                    <p:animMotion origin="layout" path="M -0.16524 -0.15996 L 1.04167E-6 -2.96296E-6 " pathEditMode="relative" rAng="0" ptsTypes="AA">
                                      <p:cBhvr>
                                        <p:cTn id="31" dur="1000" fill="hold"/>
                                        <p:tgtEl>
                                          <p:spTgt spid="10"/>
                                        </p:tgtEl>
                                        <p:attrNameLst>
                                          <p:attrName>ppt_x</p:attrName>
                                          <p:attrName>ppt_y</p:attrName>
                                        </p:attrNameLst>
                                      </p:cBhvr>
                                      <p:rCtr x="8255" y="8102"/>
                                    </p:animMotion>
                                  </p:childTnLst>
                                </p:cTn>
                              </p:par>
                              <p:par>
                                <p:cTn id="32" presetID="10" presetClass="entr" presetSubtype="0" fill="hold" nodeType="withEffect">
                                  <p:stCondLst>
                                    <p:cond delay="1750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childTnLst>
                                </p:cTn>
                              </p:par>
                              <p:par>
                                <p:cTn id="35" presetID="42" presetClass="path" presetSubtype="0" accel="50000" decel="50000" fill="hold" nodeType="withEffect">
                                  <p:stCondLst>
                                    <p:cond delay="17500"/>
                                  </p:stCondLst>
                                  <p:childTnLst>
                                    <p:animMotion origin="layout" path="M -0.18216 0.11945 L 3.33333E-6 -3.7037E-6 " pathEditMode="relative" rAng="0" ptsTypes="AA">
                                      <p:cBhvr>
                                        <p:cTn id="36" dur="1000" fill="hold"/>
                                        <p:tgtEl>
                                          <p:spTgt spid="41"/>
                                        </p:tgtEl>
                                        <p:attrNameLst>
                                          <p:attrName>ppt_x</p:attrName>
                                          <p:attrName>ppt_y</p:attrName>
                                        </p:attrNameLst>
                                      </p:cBhvr>
                                      <p:rCtr x="9102" y="-5972"/>
                                    </p:animMotion>
                                  </p:childTnLst>
                                </p:cTn>
                              </p:par>
                              <p:par>
                                <p:cTn id="37" presetID="21" presetClass="entr" presetSubtype="2" fill="hold" nodeType="withEffect">
                                  <p:stCondLst>
                                    <p:cond delay="23000"/>
                                  </p:stCondLst>
                                  <p:childTnLst>
                                    <p:set>
                                      <p:cBhvr>
                                        <p:cTn id="38" dur="1" fill="hold">
                                          <p:stCondLst>
                                            <p:cond delay="0"/>
                                          </p:stCondLst>
                                        </p:cTn>
                                        <p:tgtEl>
                                          <p:spTgt spid="54"/>
                                        </p:tgtEl>
                                        <p:attrNameLst>
                                          <p:attrName>style.visibility</p:attrName>
                                        </p:attrNameLst>
                                      </p:cBhvr>
                                      <p:to>
                                        <p:strVal val="visible"/>
                                      </p:to>
                                    </p:set>
                                    <p:animEffect transition="in" filter="wheel(2)">
                                      <p:cBhvr>
                                        <p:cTn id="39" dur="1250"/>
                                        <p:tgtEl>
                                          <p:spTgt spid="54"/>
                                        </p:tgtEl>
                                      </p:cBhvr>
                                    </p:animEffect>
                                  </p:childTnLst>
                                </p:cTn>
                              </p:par>
                              <p:par>
                                <p:cTn id="40" presetID="1" presetClass="exit" presetSubtype="0" fill="hold" nodeType="withEffect">
                                  <p:stCondLst>
                                    <p:cond delay="23000"/>
                                  </p:stCondLst>
                                  <p:childTnLst>
                                    <p:set>
                                      <p:cBhvr>
                                        <p:cTn id="41" dur="1" fill="hold">
                                          <p:stCondLst>
                                            <p:cond delay="0"/>
                                          </p:stCondLst>
                                        </p:cTn>
                                        <p:tgtEl>
                                          <p:spTgt spid="49"/>
                                        </p:tgtEl>
                                        <p:attrNameLst>
                                          <p:attrName>style.visibility</p:attrName>
                                        </p:attrNameLst>
                                      </p:cBhvr>
                                      <p:to>
                                        <p:strVal val="hidden"/>
                                      </p:to>
                                    </p:set>
                                  </p:childTnLst>
                                </p:cTn>
                              </p:par>
                            </p:childTnLst>
                          </p:cTn>
                        </p:par>
                        <p:par>
                          <p:cTn id="42" fill="hold">
                            <p:stCondLst>
                              <p:cond delay="30800"/>
                            </p:stCondLst>
                            <p:childTnLst>
                              <p:par>
                                <p:cTn id="43" presetID="1" presetClass="entr" presetSubtype="0" fill="hold" grpId="1" nodeType="afterEffect" nodePh="1">
                                  <p:stCondLst>
                                    <p:cond delay="0"/>
                                  </p:stCondLst>
                                  <p:endCondLst>
                                    <p:cond evt="begin" delay="0">
                                      <p:tn val="43"/>
                                    </p:cond>
                                  </p:endCondLst>
                                  <p:childTnLst>
                                    <p:set>
                                      <p:cBhvr>
                                        <p:cTn id="44" dur="1" fill="hold">
                                          <p:stCondLst>
                                            <p:cond delay="0"/>
                                          </p:stCondLst>
                                        </p:cTn>
                                        <p:tgtEl>
                                          <p:spTgt spid="44"/>
                                        </p:tgtEl>
                                        <p:attrNameLst>
                                          <p:attrName>style.visibility</p:attrName>
                                        </p:attrNameLst>
                                      </p:cBhvr>
                                      <p:to>
                                        <p:strVal val="visible"/>
                                      </p:to>
                                    </p:set>
                                  </p:childTnLst>
                                </p:cTn>
                              </p:par>
                            </p:childTnLst>
                          </p:cTn>
                        </p:par>
                        <p:par>
                          <p:cTn id="45" fill="hold">
                            <p:stCondLst>
                              <p:cond delay="30800"/>
                            </p:stCondLst>
                            <p:childTnLst>
                              <p:par>
                                <p:cTn id="46" presetID="1" presetClass="entr" presetSubtype="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childTnLst>
                          </p:cTn>
                        </p:par>
                        <p:par>
                          <p:cTn id="48" fill="hold">
                            <p:stCondLst>
                              <p:cond delay="30800"/>
                            </p:stCondLst>
                            <p:childTnLst>
                              <p:par>
                                <p:cTn id="49" presetID="1" presetClass="entr" presetSubtype="0" fill="hold" grpId="0" nodeType="afterEffect" nodePh="1">
                                  <p:stCondLst>
                                    <p:cond delay="0"/>
                                  </p:stCondLst>
                                  <p:endCondLst>
                                    <p:cond evt="begin" delay="0">
                                      <p:tn val="49"/>
                                    </p:cond>
                                  </p:endCondLst>
                                  <p:childTnLst>
                                    <p:set>
                                      <p:cBhvr>
                                        <p:cTn id="50" dur="1" fill="hold">
                                          <p:stCondLst>
                                            <p:cond delay="0"/>
                                          </p:stCondLst>
                                        </p:cTn>
                                        <p:tgtEl>
                                          <p:spTgt spid="44"/>
                                        </p:tgtEl>
                                        <p:attrNameLst>
                                          <p:attrName>style.visibility</p:attrName>
                                        </p:attrNameLst>
                                      </p:cBhvr>
                                      <p:to>
                                        <p:strVal val="visible"/>
                                      </p:to>
                                    </p:set>
                                  </p:childTnLst>
                                </p:cTn>
                              </p:par>
                            </p:childTnLst>
                          </p:cTn>
                        </p:par>
                        <p:par>
                          <p:cTn id="51" fill="hold">
                            <p:stCondLst>
                              <p:cond delay="30800"/>
                            </p:stCondLst>
                            <p:childTnLst>
                              <p:par>
                                <p:cTn id="52" presetID="32" presetClass="emph" presetSubtype="0" fill="hold" nodeType="afterEffect">
                                  <p:stCondLst>
                                    <p:cond delay="0"/>
                                  </p:stCondLst>
                                  <p:childTnLst>
                                    <p:animRot by="120000">
                                      <p:cBhvr>
                                        <p:cTn id="53" dur="50" fill="hold">
                                          <p:stCondLst>
                                            <p:cond delay="0"/>
                                          </p:stCondLst>
                                        </p:cTn>
                                        <p:tgtEl>
                                          <p:spTgt spid="45"/>
                                        </p:tgtEl>
                                        <p:attrNameLst>
                                          <p:attrName>r</p:attrName>
                                        </p:attrNameLst>
                                      </p:cBhvr>
                                    </p:animRot>
                                    <p:animRot by="-240000">
                                      <p:cBhvr>
                                        <p:cTn id="54" dur="100" fill="hold">
                                          <p:stCondLst>
                                            <p:cond delay="100"/>
                                          </p:stCondLst>
                                        </p:cTn>
                                        <p:tgtEl>
                                          <p:spTgt spid="45"/>
                                        </p:tgtEl>
                                        <p:attrNameLst>
                                          <p:attrName>r</p:attrName>
                                        </p:attrNameLst>
                                      </p:cBhvr>
                                    </p:animRot>
                                    <p:animRot by="240000">
                                      <p:cBhvr>
                                        <p:cTn id="55" dur="100" fill="hold">
                                          <p:stCondLst>
                                            <p:cond delay="200"/>
                                          </p:stCondLst>
                                        </p:cTn>
                                        <p:tgtEl>
                                          <p:spTgt spid="45"/>
                                        </p:tgtEl>
                                        <p:attrNameLst>
                                          <p:attrName>r</p:attrName>
                                        </p:attrNameLst>
                                      </p:cBhvr>
                                    </p:animRot>
                                    <p:animRot by="-240000">
                                      <p:cBhvr>
                                        <p:cTn id="56" dur="100" fill="hold">
                                          <p:stCondLst>
                                            <p:cond delay="300"/>
                                          </p:stCondLst>
                                        </p:cTn>
                                        <p:tgtEl>
                                          <p:spTgt spid="45"/>
                                        </p:tgtEl>
                                        <p:attrNameLst>
                                          <p:attrName>r</p:attrName>
                                        </p:attrNameLst>
                                      </p:cBhvr>
                                    </p:animRot>
                                    <p:animRot by="120000">
                                      <p:cBhvr>
                                        <p:cTn id="57" dur="100" fill="hold">
                                          <p:stCondLst>
                                            <p:cond delay="4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7755" showWhenStopped="0">
                <p:cTn id="58" fill="hold" display="0">
                  <p:stCondLst>
                    <p:cond delay="indefinite"/>
                  </p:stCondLst>
                  <p:endCondLst>
                    <p:cond evt="onStopAudio" delay="0">
                      <p:tgtEl>
                        <p:sldTgt/>
                      </p:tgtEl>
                    </p:cond>
                  </p:endCondLst>
                </p:cTn>
                <p:tgtEl>
                  <p:spTgt spid="6"/>
                </p:tgtEl>
              </p:cMediaNode>
            </p:audio>
          </p:childTnLst>
        </p:cTn>
      </p:par>
    </p:tnLst>
    <p:bldLst>
      <p:bldP spid="44" grpId="0"/>
      <p:bldP spid="4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5E38E3-C4C5-4381-B5E8-4D85A473815C}"/>
              </a:ext>
            </a:extLst>
          </p:cNvPr>
          <p:cNvSpPr/>
          <p:nvPr/>
        </p:nvSpPr>
        <p:spPr>
          <a:xfrm>
            <a:off x="-1" y="-1087"/>
            <a:ext cx="12192001" cy="6086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chemeClr val="bg1"/>
                </a:solidFill>
                <a:latin typeface="Trebuchet MS" panose="020B0603020202020204" pitchFamily="34" charset="0"/>
              </a:rPr>
              <a:t>Agenda</a:t>
            </a:r>
            <a:endParaRPr lang="en-US" sz="3200" b="1" dirty="0">
              <a:solidFill>
                <a:schemeClr val="bg1"/>
              </a:solidFill>
              <a:latin typeface="Trebuchet MS" panose="020B0603020202020204" pitchFamily="34" charset="0"/>
            </a:endParaRPr>
          </a:p>
        </p:txBody>
      </p:sp>
      <p:sp>
        <p:nvSpPr>
          <p:cNvPr id="2" name="Titel 1">
            <a:extLst>
              <a:ext uri="{FF2B5EF4-FFF2-40B4-BE49-F238E27FC236}">
                <a16:creationId xmlns:a16="http://schemas.microsoft.com/office/drawing/2014/main" id="{10239D4B-0520-407A-8B62-E61B7C63A47C}"/>
              </a:ext>
            </a:extLst>
          </p:cNvPr>
          <p:cNvSpPr txBox="1">
            <a:spLocks/>
          </p:cNvSpPr>
          <p:nvPr/>
        </p:nvSpPr>
        <p:spPr>
          <a:xfrm>
            <a:off x="854293" y="8027"/>
            <a:ext cx="7525913" cy="523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b="1" dirty="0">
              <a:latin typeface="Trebuchet MS" panose="020B0603020202020204" pitchFamily="34" charset="0"/>
            </a:endParaRPr>
          </a:p>
          <a:p>
            <a:endParaRPr lang="de-DE" b="1" dirty="0"/>
          </a:p>
        </p:txBody>
      </p:sp>
      <p:sp>
        <p:nvSpPr>
          <p:cNvPr id="9" name="Slide Number Placeholder 10">
            <a:extLst>
              <a:ext uri="{FF2B5EF4-FFF2-40B4-BE49-F238E27FC236}">
                <a16:creationId xmlns:a16="http://schemas.microsoft.com/office/drawing/2014/main" id="{36E23973-00D1-48FC-B505-8B82BC341EA3}"/>
              </a:ext>
            </a:extLst>
          </p:cNvPr>
          <p:cNvSpPr txBox="1">
            <a:spLocks/>
          </p:cNvSpPr>
          <p:nvPr/>
        </p:nvSpPr>
        <p:spPr>
          <a:xfrm>
            <a:off x="9448800" y="120656"/>
            <a:ext cx="2743200" cy="365125"/>
          </a:xfrm>
          <a:prstGeom prst="rect">
            <a:avLst/>
          </a:prstGeom>
        </p:spPr>
        <p:txBody>
          <a:bodyPr/>
          <a:lstStyle>
            <a:defPPr>
              <a:defRPr lang="en-US"/>
            </a:defPPr>
            <a:lvl1pPr marL="0" algn="r" defTabSz="914400" rtl="0" eaLnBrk="1" latinLnBrk="0" hangingPunct="1">
              <a:defRPr sz="1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1B01E-51DD-4E0A-9D22-CFFB40D4AB3F}" type="slidenum">
              <a:rPr lang="en-US" sz="1600" smtClean="0">
                <a:solidFill>
                  <a:schemeClr val="bg2"/>
                </a:solidFill>
              </a:rPr>
              <a:pPr/>
              <a:t>2</a:t>
            </a:fld>
            <a:endParaRPr lang="en-US" sz="1600" dirty="0">
              <a:solidFill>
                <a:schemeClr val="bg2"/>
              </a:solidFill>
            </a:endParaRPr>
          </a:p>
        </p:txBody>
      </p:sp>
      <p:sp>
        <p:nvSpPr>
          <p:cNvPr id="39" name="任意多边形 4">
            <a:extLst>
              <a:ext uri="{FF2B5EF4-FFF2-40B4-BE49-F238E27FC236}">
                <a16:creationId xmlns:a16="http://schemas.microsoft.com/office/drawing/2014/main" id="{72346EA4-36AE-4999-AD6D-97E192B6AD92}"/>
              </a:ext>
            </a:extLst>
          </p:cNvPr>
          <p:cNvSpPr/>
          <p:nvPr/>
        </p:nvSpPr>
        <p:spPr>
          <a:xfrm>
            <a:off x="1519238" y="2690813"/>
            <a:ext cx="9153525"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noFill/>
          <a:ln w="25400" cap="flat" cmpd="sng" algn="ctr">
            <a:solidFill>
              <a:srgbClr val="18316A"/>
            </a:solidFill>
            <a:prstDash val="solid"/>
            <a:headEnd type="oval" w="med" len="med"/>
            <a:tailEnd type="stealth" w="lg" len="lg"/>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grpSp>
        <p:nvGrpSpPr>
          <p:cNvPr id="40" name="组合 39">
            <a:extLst>
              <a:ext uri="{FF2B5EF4-FFF2-40B4-BE49-F238E27FC236}">
                <a16:creationId xmlns:a16="http://schemas.microsoft.com/office/drawing/2014/main" id="{6E59D6F1-E47B-4FEB-997A-6A9298B698FA}"/>
              </a:ext>
            </a:extLst>
          </p:cNvPr>
          <p:cNvGrpSpPr/>
          <p:nvPr/>
        </p:nvGrpSpPr>
        <p:grpSpPr>
          <a:xfrm>
            <a:off x="1701006" y="1666084"/>
            <a:ext cx="2487613" cy="2929734"/>
            <a:chOff x="1625600" y="1696421"/>
            <a:chExt cx="2487613" cy="2835321"/>
          </a:xfrm>
          <a:solidFill>
            <a:srgbClr val="1557A5"/>
          </a:solidFill>
        </p:grpSpPr>
        <p:sp>
          <p:nvSpPr>
            <p:cNvPr id="41" name="椭圆 40">
              <a:extLst>
                <a:ext uri="{FF2B5EF4-FFF2-40B4-BE49-F238E27FC236}">
                  <a16:creationId xmlns:a16="http://schemas.microsoft.com/office/drawing/2014/main" id="{63CE424C-AE3C-4681-AA05-D36F03BDBAE5}"/>
                </a:ext>
              </a:extLst>
            </p:cNvPr>
            <p:cNvSpPr/>
            <p:nvPr/>
          </p:nvSpPr>
          <p:spPr>
            <a:xfrm>
              <a:off x="3127375" y="2595563"/>
              <a:ext cx="179388"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42" name="椭圆形标注 7">
              <a:extLst>
                <a:ext uri="{FF2B5EF4-FFF2-40B4-BE49-F238E27FC236}">
                  <a16:creationId xmlns:a16="http://schemas.microsoft.com/office/drawing/2014/main" id="{AD4FB8FF-CFFE-474E-A919-173FA0922D25}"/>
                </a:ext>
              </a:extLst>
            </p:cNvPr>
            <p:cNvSpPr/>
            <p:nvPr/>
          </p:nvSpPr>
          <p:spPr>
            <a:xfrm flipH="1">
              <a:off x="2210594" y="1696421"/>
              <a:ext cx="1267292" cy="664908"/>
            </a:xfrm>
            <a:prstGeom prst="wedgeEllipseCallout">
              <a:avLst>
                <a:gd name="adj1" fmla="val -27061"/>
                <a:gd name="adj2" fmla="val 71627"/>
              </a:avLst>
            </a:prstGeom>
            <a:grpFill/>
            <a:ln w="25400" cap="flat" cmpd="sng" algn="ctr">
              <a:noFill/>
              <a:prstDash val="solid"/>
            </a:ln>
            <a:effectLst/>
          </p:spPr>
          <p:txBody>
            <a:bodyPr lIns="36000" tIns="72000" rIns="0" bIns="0" anchor="ctr"/>
            <a:lstStyle/>
            <a:p>
              <a:pPr algn="ctr" eaLnBrk="1" fontAlgn="auto" hangingPunct="1">
                <a:spcBef>
                  <a:spcPts val="0"/>
                </a:spcBef>
                <a:spcAft>
                  <a:spcPts val="0"/>
                </a:spcAft>
                <a:defRPr/>
              </a:pPr>
              <a:r>
                <a:rPr lang="en-US" sz="2000" dirty="0">
                  <a:solidFill>
                    <a:schemeClr val="bg1"/>
                  </a:solidFill>
                  <a:latin typeface="Trebuchet MS" panose="020B0603020202020204" pitchFamily="34" charset="0"/>
                </a:rPr>
                <a:t>Section 01</a:t>
              </a:r>
            </a:p>
          </p:txBody>
        </p:sp>
        <p:sp>
          <p:nvSpPr>
            <p:cNvPr id="43" name="任意多边形 8">
              <a:extLst>
                <a:ext uri="{FF2B5EF4-FFF2-40B4-BE49-F238E27FC236}">
                  <a16:creationId xmlns:a16="http://schemas.microsoft.com/office/drawing/2014/main" id="{9C4D930B-6BDA-4F76-B852-2D67AF29B87D}"/>
                </a:ext>
              </a:extLst>
            </p:cNvPr>
            <p:cNvSpPr/>
            <p:nvPr/>
          </p:nvSpPr>
          <p:spPr>
            <a:xfrm>
              <a:off x="1625600" y="2861695"/>
              <a:ext cx="2487613" cy="167004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en-US" altLang="zh-CN" sz="2000" b="1" dirty="0">
                  <a:solidFill>
                    <a:schemeClr val="bg1"/>
                  </a:solidFill>
                  <a:latin typeface="Trebuchet MS" panose="020B0603020202020204" pitchFamily="34" charset="0"/>
                </a:rPr>
                <a:t>Advanced </a:t>
              </a:r>
              <a:br>
                <a:rPr lang="en-US" altLang="zh-CN" sz="2000" b="1" dirty="0">
                  <a:solidFill>
                    <a:schemeClr val="bg1"/>
                  </a:solidFill>
                  <a:latin typeface="Trebuchet MS" panose="020B0603020202020204" pitchFamily="34" charset="0"/>
                </a:rPr>
              </a:br>
              <a:r>
                <a:rPr lang="en-US" altLang="zh-CN" sz="2000" b="1" dirty="0">
                  <a:solidFill>
                    <a:schemeClr val="bg1"/>
                  </a:solidFill>
                  <a:latin typeface="Trebuchet MS" panose="020B0603020202020204" pitchFamily="34" charset="0"/>
                </a:rPr>
                <a:t>ESG Reporting</a:t>
              </a:r>
              <a:endParaRPr lang="zh-CN" altLang="en-US" sz="2000" b="1" dirty="0">
                <a:solidFill>
                  <a:schemeClr val="bg1"/>
                </a:solidFill>
                <a:latin typeface="Trebuchet MS" panose="020B0603020202020204" pitchFamily="34" charset="0"/>
              </a:endParaRPr>
            </a:p>
          </p:txBody>
        </p:sp>
      </p:grpSp>
      <p:grpSp>
        <p:nvGrpSpPr>
          <p:cNvPr id="44" name="组合 43">
            <a:extLst>
              <a:ext uri="{FF2B5EF4-FFF2-40B4-BE49-F238E27FC236}">
                <a16:creationId xmlns:a16="http://schemas.microsoft.com/office/drawing/2014/main" id="{ECF05A14-16C1-40C1-840F-DCCF50156041}"/>
              </a:ext>
            </a:extLst>
          </p:cNvPr>
          <p:cNvGrpSpPr/>
          <p:nvPr/>
        </p:nvGrpSpPr>
        <p:grpSpPr>
          <a:xfrm>
            <a:off x="4760515" y="1665534"/>
            <a:ext cx="2487613" cy="3556523"/>
            <a:chOff x="3728496" y="1695546"/>
            <a:chExt cx="2487613" cy="3449861"/>
          </a:xfrm>
          <a:solidFill>
            <a:srgbClr val="092B6B"/>
          </a:solidFill>
        </p:grpSpPr>
        <p:sp>
          <p:nvSpPr>
            <p:cNvPr id="45" name="椭圆 44">
              <a:extLst>
                <a:ext uri="{FF2B5EF4-FFF2-40B4-BE49-F238E27FC236}">
                  <a16:creationId xmlns:a16="http://schemas.microsoft.com/office/drawing/2014/main" id="{F9D3606C-4831-4A42-892F-8CB9EE056415}"/>
                </a:ext>
              </a:extLst>
            </p:cNvPr>
            <p:cNvSpPr/>
            <p:nvPr/>
          </p:nvSpPr>
          <p:spPr>
            <a:xfrm>
              <a:off x="5233988"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46" name="椭圆形标注 11">
              <a:extLst>
                <a:ext uri="{FF2B5EF4-FFF2-40B4-BE49-F238E27FC236}">
                  <a16:creationId xmlns:a16="http://schemas.microsoft.com/office/drawing/2014/main" id="{5F9975C7-CCCD-42EA-A07B-B06B694AC138}"/>
                </a:ext>
              </a:extLst>
            </p:cNvPr>
            <p:cNvSpPr/>
            <p:nvPr/>
          </p:nvSpPr>
          <p:spPr>
            <a:xfrm flipH="1">
              <a:off x="4301130" y="1695546"/>
              <a:ext cx="1267200" cy="666979"/>
            </a:xfrm>
            <a:prstGeom prst="wedgeEllipseCallout">
              <a:avLst>
                <a:gd name="adj1" fmla="val -27061"/>
                <a:gd name="adj2" fmla="val 71627"/>
              </a:avLst>
            </a:prstGeom>
            <a:grpFill/>
            <a:ln w="25400" cap="flat" cmpd="sng" algn="ctr">
              <a:noFill/>
              <a:prstDash val="solid"/>
            </a:ln>
            <a:effectLst/>
          </p:spPr>
          <p:txBody>
            <a:bodyPr lIns="36000" tIns="72000" rIns="0" bIns="0" anchor="ctr"/>
            <a:lstStyle/>
            <a:p>
              <a:pPr algn="ctr" eaLnBrk="1" fontAlgn="auto" hangingPunct="1">
                <a:spcBef>
                  <a:spcPts val="0"/>
                </a:spcBef>
                <a:spcAft>
                  <a:spcPts val="0"/>
                </a:spcAft>
                <a:defRPr/>
              </a:pPr>
              <a:r>
                <a:rPr lang="en-US" altLang="zh-CN" sz="2000" dirty="0">
                  <a:solidFill>
                    <a:schemeClr val="bg1"/>
                  </a:solidFill>
                  <a:latin typeface="Trebuchet MS" panose="020B0603020202020204" pitchFamily="34" charset="0"/>
                </a:rPr>
                <a:t>Section</a:t>
              </a:r>
              <a:br>
                <a:rPr lang="en-US" altLang="zh-CN" sz="2000" dirty="0">
                  <a:solidFill>
                    <a:schemeClr val="bg1"/>
                  </a:solidFill>
                  <a:latin typeface="Trebuchet MS" panose="020B0603020202020204" pitchFamily="34" charset="0"/>
                </a:rPr>
              </a:br>
              <a:r>
                <a:rPr lang="en-US" altLang="zh-CN" sz="2000" dirty="0">
                  <a:solidFill>
                    <a:schemeClr val="bg1"/>
                  </a:solidFill>
                  <a:latin typeface="Trebuchet MS" panose="020B0603020202020204" pitchFamily="34" charset="0"/>
                </a:rPr>
                <a:t>02</a:t>
              </a:r>
              <a:endParaRPr lang="en-US" sz="2000" dirty="0">
                <a:solidFill>
                  <a:schemeClr val="bg1"/>
                </a:solidFill>
                <a:latin typeface="Trebuchet MS" panose="020B0603020202020204" pitchFamily="34" charset="0"/>
              </a:endParaRPr>
            </a:p>
          </p:txBody>
        </p:sp>
        <p:sp>
          <p:nvSpPr>
            <p:cNvPr id="47" name="任意多边形 12">
              <a:extLst>
                <a:ext uri="{FF2B5EF4-FFF2-40B4-BE49-F238E27FC236}">
                  <a16:creationId xmlns:a16="http://schemas.microsoft.com/office/drawing/2014/main" id="{27722957-8EF5-4312-B60D-95F2AB094D37}"/>
                </a:ext>
              </a:extLst>
            </p:cNvPr>
            <p:cNvSpPr/>
            <p:nvPr/>
          </p:nvSpPr>
          <p:spPr>
            <a:xfrm>
              <a:off x="3728496" y="2865757"/>
              <a:ext cx="2487613" cy="2279650"/>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en-US" altLang="zh-CN" sz="2000" b="1" dirty="0">
                  <a:solidFill>
                    <a:schemeClr val="bg1"/>
                  </a:solidFill>
                  <a:latin typeface="Trebuchet MS" panose="020B0603020202020204" pitchFamily="34" charset="0"/>
                </a:rPr>
                <a:t>Climate Change</a:t>
              </a:r>
            </a:p>
            <a:p>
              <a:pPr algn="ctr" eaLnBrk="1" fontAlgn="auto" hangingPunct="1">
                <a:lnSpc>
                  <a:spcPct val="150000"/>
                </a:lnSpc>
                <a:spcBef>
                  <a:spcPts val="0"/>
                </a:spcBef>
                <a:spcAft>
                  <a:spcPts val="0"/>
                </a:spcAft>
                <a:defRPr/>
              </a:pPr>
              <a:r>
                <a:rPr lang="en-US" altLang="zh-CN" sz="2000" b="1" dirty="0">
                  <a:solidFill>
                    <a:schemeClr val="bg1"/>
                  </a:solidFill>
                  <a:latin typeface="Trebuchet MS" panose="020B0603020202020204" pitchFamily="34" charset="0"/>
                </a:rPr>
                <a:t>&amp;</a:t>
              </a:r>
            </a:p>
            <a:p>
              <a:pPr algn="ctr" eaLnBrk="1" fontAlgn="auto" hangingPunct="1">
                <a:lnSpc>
                  <a:spcPct val="150000"/>
                </a:lnSpc>
                <a:spcBef>
                  <a:spcPts val="0"/>
                </a:spcBef>
                <a:spcAft>
                  <a:spcPts val="0"/>
                </a:spcAft>
                <a:defRPr/>
              </a:pPr>
              <a:r>
                <a:rPr lang="en-US" altLang="zh-CN" sz="2000" b="1" dirty="0">
                  <a:solidFill>
                    <a:schemeClr val="bg1"/>
                  </a:solidFill>
                  <a:latin typeface="Trebuchet MS" panose="020B0603020202020204" pitchFamily="34" charset="0"/>
                </a:rPr>
                <a:t>Case Study - PUMA</a:t>
              </a:r>
              <a:endParaRPr lang="zh-CN" altLang="en-US" sz="2000" b="1" dirty="0">
                <a:solidFill>
                  <a:schemeClr val="bg1"/>
                </a:solidFill>
                <a:latin typeface="Trebuchet MS" panose="020B0603020202020204" pitchFamily="34" charset="0"/>
              </a:endParaRPr>
            </a:p>
          </p:txBody>
        </p:sp>
      </p:grpSp>
      <p:grpSp>
        <p:nvGrpSpPr>
          <p:cNvPr id="48" name="组合 47">
            <a:extLst>
              <a:ext uri="{FF2B5EF4-FFF2-40B4-BE49-F238E27FC236}">
                <a16:creationId xmlns:a16="http://schemas.microsoft.com/office/drawing/2014/main" id="{54F7797F-3E15-4261-97F7-B75725614728}"/>
              </a:ext>
            </a:extLst>
          </p:cNvPr>
          <p:cNvGrpSpPr/>
          <p:nvPr/>
        </p:nvGrpSpPr>
        <p:grpSpPr>
          <a:xfrm>
            <a:off x="7820024" y="1665534"/>
            <a:ext cx="2489201" cy="4177843"/>
            <a:chOff x="5843587" y="1737796"/>
            <a:chExt cx="2489201" cy="3861324"/>
          </a:xfrm>
          <a:solidFill>
            <a:srgbClr val="1557A5"/>
          </a:solidFill>
        </p:grpSpPr>
        <p:sp>
          <p:nvSpPr>
            <p:cNvPr id="49" name="椭圆 48">
              <a:extLst>
                <a:ext uri="{FF2B5EF4-FFF2-40B4-BE49-F238E27FC236}">
                  <a16:creationId xmlns:a16="http://schemas.microsoft.com/office/drawing/2014/main" id="{A87CA5CC-F1A9-4914-962F-4229DBF8535B}"/>
                </a:ext>
              </a:extLst>
            </p:cNvPr>
            <p:cNvSpPr/>
            <p:nvPr/>
          </p:nvSpPr>
          <p:spPr>
            <a:xfrm>
              <a:off x="7361238" y="2595563"/>
              <a:ext cx="179387"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50" name="椭圆形标注 15">
              <a:extLst>
                <a:ext uri="{FF2B5EF4-FFF2-40B4-BE49-F238E27FC236}">
                  <a16:creationId xmlns:a16="http://schemas.microsoft.com/office/drawing/2014/main" id="{28B85A54-8492-445E-AB65-FAB536C8F2BC}"/>
                </a:ext>
              </a:extLst>
            </p:cNvPr>
            <p:cNvSpPr/>
            <p:nvPr/>
          </p:nvSpPr>
          <p:spPr>
            <a:xfrm flipH="1">
              <a:off x="6403769" y="1737796"/>
              <a:ext cx="1267200" cy="635506"/>
            </a:xfrm>
            <a:prstGeom prst="wedgeEllipseCallout">
              <a:avLst>
                <a:gd name="adj1" fmla="val -27061"/>
                <a:gd name="adj2" fmla="val 71627"/>
              </a:avLst>
            </a:prstGeom>
            <a:grpFill/>
            <a:ln w="25400" cap="flat" cmpd="sng" algn="ctr">
              <a:noFill/>
              <a:prstDash val="solid"/>
            </a:ln>
            <a:effectLst/>
          </p:spPr>
          <p:txBody>
            <a:bodyPr lIns="36000" tIns="72000" rIns="0" bIns="0" anchor="ctr"/>
            <a:lstStyle/>
            <a:p>
              <a:pPr algn="ctr">
                <a:defRPr/>
              </a:pPr>
              <a:r>
                <a:rPr lang="en-US" sz="2000" dirty="0">
                  <a:solidFill>
                    <a:schemeClr val="bg1"/>
                  </a:solidFill>
                  <a:latin typeface="Trebuchet MS" panose="020B0603020202020204" pitchFamily="34" charset="0"/>
                </a:rPr>
                <a:t>Section 03</a:t>
              </a:r>
            </a:p>
          </p:txBody>
        </p:sp>
        <p:sp>
          <p:nvSpPr>
            <p:cNvPr id="51" name="任意多边形 16">
              <a:extLst>
                <a:ext uri="{FF2B5EF4-FFF2-40B4-BE49-F238E27FC236}">
                  <a16:creationId xmlns:a16="http://schemas.microsoft.com/office/drawing/2014/main" id="{F63573CE-AB84-4759-8705-EFD3E4F473D9}"/>
                </a:ext>
              </a:extLst>
            </p:cNvPr>
            <p:cNvSpPr/>
            <p:nvPr/>
          </p:nvSpPr>
          <p:spPr>
            <a:xfrm>
              <a:off x="5843587" y="2851157"/>
              <a:ext cx="2489201" cy="2747963"/>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altLang="zh-CN" sz="2000" b="1" dirty="0">
                  <a:solidFill>
                    <a:schemeClr val="bg1"/>
                  </a:solidFill>
                  <a:latin typeface="Trebuchet MS" panose="020B0603020202020204" pitchFamily="34" charset="0"/>
                </a:rPr>
                <a:t>Carbon Accounting</a:t>
              </a:r>
              <a:endParaRPr lang="zh-CN" altLang="en-US" sz="2000" b="1" dirty="0">
                <a:solidFill>
                  <a:schemeClr val="bg1"/>
                </a:solidFill>
                <a:latin typeface="Trebuchet MS" panose="020B0603020202020204" pitchFamily="34" charset="0"/>
              </a:endParaRPr>
            </a:p>
          </p:txBody>
        </p:sp>
      </p:grpSp>
      <p:grpSp>
        <p:nvGrpSpPr>
          <p:cNvPr id="19" name="组合 18">
            <a:extLst>
              <a:ext uri="{FF2B5EF4-FFF2-40B4-BE49-F238E27FC236}">
                <a16:creationId xmlns:a16="http://schemas.microsoft.com/office/drawing/2014/main" id="{4B3EC90C-7786-4341-BC18-A3088FC24044}"/>
              </a:ext>
            </a:extLst>
          </p:cNvPr>
          <p:cNvGrpSpPr/>
          <p:nvPr/>
        </p:nvGrpSpPr>
        <p:grpSpPr>
          <a:xfrm>
            <a:off x="11011765" y="606942"/>
            <a:ext cx="993002" cy="400110"/>
            <a:chOff x="11011765" y="86242"/>
            <a:chExt cx="993002" cy="400110"/>
          </a:xfrm>
        </p:grpSpPr>
        <p:sp>
          <p:nvSpPr>
            <p:cNvPr id="20" name="文本框 19">
              <a:extLst>
                <a:ext uri="{FF2B5EF4-FFF2-40B4-BE49-F238E27FC236}">
                  <a16:creationId xmlns:a16="http://schemas.microsoft.com/office/drawing/2014/main" id="{D07174CA-50B5-439B-958A-5930A141ABB6}"/>
                </a:ext>
              </a:extLst>
            </p:cNvPr>
            <p:cNvSpPr txBox="1"/>
            <p:nvPr/>
          </p:nvSpPr>
          <p:spPr>
            <a:xfrm>
              <a:off x="11011765" y="86242"/>
              <a:ext cx="822372" cy="400110"/>
            </a:xfrm>
            <a:prstGeom prst="rect">
              <a:avLst/>
            </a:prstGeom>
            <a:noFill/>
          </p:spPr>
          <p:txBody>
            <a:bodyPr wrap="square" rtlCol="0" anchor="t" anchorCtr="0">
              <a:spAutoFit/>
            </a:bodyPr>
            <a:lstStyle/>
            <a:p>
              <a:pPr algn="ctr"/>
              <a:r>
                <a:rPr lang="en-US" altLang="zh-CN" sz="2000" dirty="0">
                  <a:solidFill>
                    <a:srgbClr val="565F6B"/>
                  </a:solidFill>
                  <a:latin typeface="Trebuchet MS" panose="020B0603020202020204" pitchFamily="34" charset="0"/>
                  <a:cs typeface="Calibri" panose="020F0502020204030204" pitchFamily="34" charset="0"/>
                </a:rPr>
                <a:t>Next </a:t>
              </a:r>
              <a:endParaRPr lang="zh-CN" altLang="en-US" sz="2000" dirty="0">
                <a:solidFill>
                  <a:srgbClr val="565F6B"/>
                </a:solidFill>
                <a:latin typeface="Trebuchet MS" panose="020B0603020202020204" pitchFamily="34" charset="0"/>
                <a:cs typeface="Calibri" panose="020F0502020204030204" pitchFamily="34" charset="0"/>
              </a:endParaRPr>
            </a:p>
          </p:txBody>
        </p:sp>
        <p:pic>
          <p:nvPicPr>
            <p:cNvPr id="21" name="图片 20" descr="图片包含 游戏机&#10;&#10;描述已自动生成">
              <a:extLst>
                <a:ext uri="{FF2B5EF4-FFF2-40B4-BE49-F238E27FC236}">
                  <a16:creationId xmlns:a16="http://schemas.microsoft.com/office/drawing/2014/main" id="{CBC38AFC-2FE4-4A6A-B4B2-5EC6C7588720}"/>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11368" t="14718" r="10028" b="15024"/>
            <a:stretch/>
          </p:blipFill>
          <p:spPr>
            <a:xfrm>
              <a:off x="11663507" y="146843"/>
              <a:ext cx="341260" cy="305035"/>
            </a:xfrm>
            <a:prstGeom prst="rect">
              <a:avLst/>
            </a:prstGeom>
          </p:spPr>
        </p:pic>
      </p:grpSp>
      <p:sp>
        <p:nvSpPr>
          <p:cNvPr id="22" name="矩形 21">
            <a:hlinkClick r:id="" action="ppaction://hlinkshowjump?jump=nextslide"/>
            <a:extLst>
              <a:ext uri="{FF2B5EF4-FFF2-40B4-BE49-F238E27FC236}">
                <a16:creationId xmlns:a16="http://schemas.microsoft.com/office/drawing/2014/main" id="{E522F512-67EA-45F9-9396-79BD42AD9AEA}"/>
              </a:ext>
            </a:extLst>
          </p:cNvPr>
          <p:cNvSpPr/>
          <p:nvPr/>
        </p:nvSpPr>
        <p:spPr>
          <a:xfrm>
            <a:off x="11091862" y="624146"/>
            <a:ext cx="941387" cy="382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solidFill>
            </a:endParaRPr>
          </a:p>
        </p:txBody>
      </p:sp>
      <p:pic>
        <p:nvPicPr>
          <p:cNvPr id="4" name="P2 v2">
            <a:hlinkClick r:id="" action="ppaction://media"/>
            <a:extLst>
              <a:ext uri="{FF2B5EF4-FFF2-40B4-BE49-F238E27FC236}">
                <a16:creationId xmlns:a16="http://schemas.microsoft.com/office/drawing/2014/main" id="{BAEBB535-816C-481B-AA6D-7DFDB93BB4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63507" y="6383121"/>
            <a:ext cx="406400" cy="406400"/>
          </a:xfrm>
          <a:prstGeom prst="rect">
            <a:avLst/>
          </a:prstGeom>
        </p:spPr>
      </p:pic>
    </p:spTree>
    <p:extLst>
      <p:ext uri="{BB962C8B-B14F-4D97-AF65-F5344CB8AC3E}">
        <p14:creationId xmlns:p14="http://schemas.microsoft.com/office/powerpoint/2010/main" val="160927501"/>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224" fill="hold"/>
                                        <p:tgtEl>
                                          <p:spTgt spid="4"/>
                                        </p:tgtEl>
                                      </p:cBhvr>
                                    </p:cmd>
                                  </p:childTnLst>
                                </p:cTn>
                              </p:par>
                              <p:par>
                                <p:cTn id="7" presetID="22" presetClass="entr" presetSubtype="8" fill="hold" nodeType="withEffect">
                                  <p:stCondLst>
                                    <p:cond delay="1000"/>
                                  </p:stCondLst>
                                  <p:childTnLst>
                                    <p:set>
                                      <p:cBhvr>
                                        <p:cTn id="8" dur="1" fill="hold">
                                          <p:stCondLst>
                                            <p:cond delay="0"/>
                                          </p:stCondLst>
                                        </p:cTn>
                                        <p:tgtEl>
                                          <p:spTgt spid="39"/>
                                        </p:tgtEl>
                                        <p:attrNameLst>
                                          <p:attrName>style.visibility</p:attrName>
                                        </p:attrNameLst>
                                      </p:cBhvr>
                                      <p:to>
                                        <p:strVal val="visible"/>
                                      </p:to>
                                    </p:set>
                                    <p:animEffect transition="in" filter="wipe(left)">
                                      <p:cBhvr>
                                        <p:cTn id="9" dur="2250"/>
                                        <p:tgtEl>
                                          <p:spTgt spid="39"/>
                                        </p:tgtEl>
                                      </p:cBhvr>
                                    </p:animEffect>
                                  </p:childTnLst>
                                </p:cTn>
                              </p:par>
                              <p:par>
                                <p:cTn id="10" presetID="2" presetClass="entr" presetSubtype="8" fill="hold" nodeType="withEffect">
                                  <p:stCondLst>
                                    <p:cond delay="70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0-#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075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fill="hold"/>
                                        <p:tgtEl>
                                          <p:spTgt spid="44"/>
                                        </p:tgtEl>
                                        <p:attrNameLst>
                                          <p:attrName>ppt_x</p:attrName>
                                        </p:attrNameLst>
                                      </p:cBhvr>
                                      <p:tavLst>
                                        <p:tav tm="0">
                                          <p:val>
                                            <p:strVal val="0-#ppt_w/2"/>
                                          </p:val>
                                        </p:tav>
                                        <p:tav tm="100000">
                                          <p:val>
                                            <p:strVal val="#ppt_x"/>
                                          </p:val>
                                        </p:tav>
                                      </p:tavLst>
                                    </p:anim>
                                    <p:anim calcmode="lin" valueType="num">
                                      <p:cBhvr additive="base">
                                        <p:cTn id="17" dur="1000" fill="hold"/>
                                        <p:tgtEl>
                                          <p:spTgt spid="4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500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1000" fill="hold"/>
                                        <p:tgtEl>
                                          <p:spTgt spid="48"/>
                                        </p:tgtEl>
                                        <p:attrNameLst>
                                          <p:attrName>ppt_x</p:attrName>
                                        </p:attrNameLst>
                                      </p:cBhvr>
                                      <p:tavLst>
                                        <p:tav tm="0">
                                          <p:val>
                                            <p:strVal val="0-#ppt_w/2"/>
                                          </p:val>
                                        </p:tav>
                                        <p:tav tm="100000">
                                          <p:val>
                                            <p:strVal val="#ppt_x"/>
                                          </p:val>
                                        </p:tav>
                                      </p:tavLst>
                                    </p:anim>
                                    <p:anim calcmode="lin" valueType="num">
                                      <p:cBhvr additive="base">
                                        <p:cTn id="21" dur="10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22224"/>
                            </p:stCondLst>
                            <p:childTnLst>
                              <p:par>
                                <p:cTn id="23" presetID="1" presetClass="entr" presetSubtype="0" fill="hold" grpId="1" nodeType="afterEffect" nodePh="1">
                                  <p:stCondLst>
                                    <p:cond delay="0"/>
                                  </p:stCondLst>
                                  <p:endCondLst>
                                    <p:cond evt="begin" delay="0">
                                      <p:tn val="23"/>
                                    </p:cond>
                                  </p:end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22224"/>
                            </p:stCondLst>
                            <p:childTnLst>
                              <p:par>
                                <p:cTn id="26" presetID="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22224"/>
                            </p:stCondLst>
                            <p:childTnLst>
                              <p:par>
                                <p:cTn id="29" presetID="1" presetClass="entr" presetSubtype="0" fill="hold" grpId="0" nodeType="afterEffect" nodePh="1">
                                  <p:stCondLst>
                                    <p:cond delay="0"/>
                                  </p:stCondLst>
                                  <p:endCondLst>
                                    <p:cond evt="begin" delay="0">
                                      <p:tn val="29"/>
                                    </p:cond>
                                  </p:end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22224"/>
                            </p:stCondLst>
                            <p:childTnLst>
                              <p:par>
                                <p:cTn id="32" presetID="32" presetClass="emph" presetSubtype="0" fill="hold" nodeType="afterEffect">
                                  <p:stCondLst>
                                    <p:cond delay="0"/>
                                  </p:stCondLst>
                                  <p:childTnLst>
                                    <p:animRot by="120000">
                                      <p:cBhvr>
                                        <p:cTn id="33" dur="50" fill="hold">
                                          <p:stCondLst>
                                            <p:cond delay="0"/>
                                          </p:stCondLst>
                                        </p:cTn>
                                        <p:tgtEl>
                                          <p:spTgt spid="19"/>
                                        </p:tgtEl>
                                        <p:attrNameLst>
                                          <p:attrName>r</p:attrName>
                                        </p:attrNameLst>
                                      </p:cBhvr>
                                    </p:animRot>
                                    <p:animRot by="-240000">
                                      <p:cBhvr>
                                        <p:cTn id="34" dur="100" fill="hold">
                                          <p:stCondLst>
                                            <p:cond delay="100"/>
                                          </p:stCondLst>
                                        </p:cTn>
                                        <p:tgtEl>
                                          <p:spTgt spid="19"/>
                                        </p:tgtEl>
                                        <p:attrNameLst>
                                          <p:attrName>r</p:attrName>
                                        </p:attrNameLst>
                                      </p:cBhvr>
                                    </p:animRot>
                                    <p:animRot by="240000">
                                      <p:cBhvr>
                                        <p:cTn id="35" dur="100" fill="hold">
                                          <p:stCondLst>
                                            <p:cond delay="200"/>
                                          </p:stCondLst>
                                        </p:cTn>
                                        <p:tgtEl>
                                          <p:spTgt spid="19"/>
                                        </p:tgtEl>
                                        <p:attrNameLst>
                                          <p:attrName>r</p:attrName>
                                        </p:attrNameLst>
                                      </p:cBhvr>
                                    </p:animRot>
                                    <p:animRot by="-240000">
                                      <p:cBhvr>
                                        <p:cTn id="36" dur="100" fill="hold">
                                          <p:stCondLst>
                                            <p:cond delay="300"/>
                                          </p:stCondLst>
                                        </p:cTn>
                                        <p:tgtEl>
                                          <p:spTgt spid="19"/>
                                        </p:tgtEl>
                                        <p:attrNameLst>
                                          <p:attrName>r</p:attrName>
                                        </p:attrNameLst>
                                      </p:cBhvr>
                                    </p:animRot>
                                    <p:animRot by="120000">
                                      <p:cBhvr>
                                        <p:cTn id="37" dur="100" fill="hold">
                                          <p:stCondLst>
                                            <p:cond delay="4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8" fill="hold" display="0">
                  <p:stCondLst>
                    <p:cond delay="indefinite"/>
                  </p:stCondLst>
                  <p:endCondLst>
                    <p:cond evt="onStopAudio" delay="0">
                      <p:tgtEl>
                        <p:sldTgt/>
                      </p:tgtEl>
                    </p:cond>
                  </p:endCondLst>
                </p:cTn>
                <p:tgtEl>
                  <p:spTgt spid="4"/>
                </p:tgtEl>
              </p:cMediaNode>
            </p:audio>
          </p:childTnLst>
        </p:cTn>
      </p:par>
    </p:tnLst>
    <p:bldLst>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5E38E3-C4C5-4381-B5E8-4D85A473815C}"/>
              </a:ext>
            </a:extLst>
          </p:cNvPr>
          <p:cNvSpPr/>
          <p:nvPr/>
        </p:nvSpPr>
        <p:spPr>
          <a:xfrm>
            <a:off x="-1" y="-1087"/>
            <a:ext cx="12192001" cy="6086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rebuchet MS" panose="020B0603020202020204" pitchFamily="34" charset="0"/>
              </a:rPr>
              <a:t>Section 01</a:t>
            </a:r>
            <a:r>
              <a:rPr lang="en-US" altLang="zh-HK" sz="3200" dirty="0">
                <a:solidFill>
                  <a:schemeClr val="bg1"/>
                </a:solidFill>
                <a:latin typeface="Trebuchet MS" panose="020B0603020202020204" pitchFamily="34" charset="0"/>
              </a:rPr>
              <a:t> </a:t>
            </a:r>
            <a:r>
              <a:rPr lang="en-US" altLang="zh-HK" sz="2000" dirty="0">
                <a:solidFill>
                  <a:schemeClr val="bg1"/>
                </a:solidFill>
                <a:latin typeface="Trebuchet MS" panose="020B0603020202020204" pitchFamily="34" charset="0"/>
              </a:rPr>
              <a:t>(</a:t>
            </a:r>
            <a:r>
              <a:rPr lang="en-US" altLang="zh-CN" sz="2000" dirty="0">
                <a:solidFill>
                  <a:schemeClr val="bg1"/>
                </a:solidFill>
                <a:latin typeface="Trebuchet MS" panose="020B0603020202020204" pitchFamily="34" charset="0"/>
              </a:rPr>
              <a:t>Est. time: 8 min 30 s)</a:t>
            </a:r>
            <a:endParaRPr lang="en-US" sz="3200" b="1" dirty="0">
              <a:solidFill>
                <a:schemeClr val="bg1"/>
              </a:solidFill>
              <a:latin typeface="Trebuchet MS" panose="020B0603020202020204" pitchFamily="34" charset="0"/>
            </a:endParaRPr>
          </a:p>
        </p:txBody>
      </p:sp>
      <p:sp>
        <p:nvSpPr>
          <p:cNvPr id="2" name="Titel 1">
            <a:extLst>
              <a:ext uri="{FF2B5EF4-FFF2-40B4-BE49-F238E27FC236}">
                <a16:creationId xmlns:a16="http://schemas.microsoft.com/office/drawing/2014/main" id="{10239D4B-0520-407A-8B62-E61B7C63A47C}"/>
              </a:ext>
            </a:extLst>
          </p:cNvPr>
          <p:cNvSpPr txBox="1">
            <a:spLocks/>
          </p:cNvSpPr>
          <p:nvPr/>
        </p:nvSpPr>
        <p:spPr>
          <a:xfrm>
            <a:off x="854293" y="8027"/>
            <a:ext cx="7525913" cy="523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b="1" dirty="0">
              <a:latin typeface="Trebuchet MS" panose="020B0603020202020204" pitchFamily="34" charset="0"/>
            </a:endParaRPr>
          </a:p>
          <a:p>
            <a:endParaRPr lang="de-DE" b="1" dirty="0"/>
          </a:p>
        </p:txBody>
      </p:sp>
      <p:sp>
        <p:nvSpPr>
          <p:cNvPr id="9" name="Slide Number Placeholder 10">
            <a:extLst>
              <a:ext uri="{FF2B5EF4-FFF2-40B4-BE49-F238E27FC236}">
                <a16:creationId xmlns:a16="http://schemas.microsoft.com/office/drawing/2014/main" id="{36E23973-00D1-48FC-B505-8B82BC341EA3}"/>
              </a:ext>
            </a:extLst>
          </p:cNvPr>
          <p:cNvSpPr txBox="1">
            <a:spLocks/>
          </p:cNvSpPr>
          <p:nvPr/>
        </p:nvSpPr>
        <p:spPr>
          <a:xfrm>
            <a:off x="9448800" y="120656"/>
            <a:ext cx="2743200" cy="365125"/>
          </a:xfrm>
          <a:prstGeom prst="rect">
            <a:avLst/>
          </a:prstGeom>
        </p:spPr>
        <p:txBody>
          <a:bodyPr/>
          <a:lstStyle>
            <a:defPPr>
              <a:defRPr lang="en-US"/>
            </a:defPPr>
            <a:lvl1pPr marL="0" algn="r" defTabSz="914400" rtl="0" eaLnBrk="1" latinLnBrk="0" hangingPunct="1">
              <a:defRPr sz="1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1B01E-51DD-4E0A-9D22-CFFB40D4AB3F}" type="slidenum">
              <a:rPr lang="en-US" sz="1600" smtClean="0">
                <a:solidFill>
                  <a:schemeClr val="bg2"/>
                </a:solidFill>
              </a:rPr>
              <a:pPr/>
              <a:t>3</a:t>
            </a:fld>
            <a:endParaRPr lang="en-US" sz="1600" dirty="0">
              <a:solidFill>
                <a:schemeClr val="bg2"/>
              </a:solidFill>
            </a:endParaRPr>
          </a:p>
        </p:txBody>
      </p:sp>
      <p:sp>
        <p:nvSpPr>
          <p:cNvPr id="39" name="任意多边形 4">
            <a:extLst>
              <a:ext uri="{FF2B5EF4-FFF2-40B4-BE49-F238E27FC236}">
                <a16:creationId xmlns:a16="http://schemas.microsoft.com/office/drawing/2014/main" id="{72346EA4-36AE-4999-AD6D-97E192B6AD92}"/>
              </a:ext>
            </a:extLst>
          </p:cNvPr>
          <p:cNvSpPr/>
          <p:nvPr/>
        </p:nvSpPr>
        <p:spPr>
          <a:xfrm>
            <a:off x="1519238" y="2690813"/>
            <a:ext cx="9153525"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noFill/>
          <a:ln w="25400" cap="flat" cmpd="sng" algn="ctr">
            <a:solidFill>
              <a:srgbClr val="18316A"/>
            </a:solidFill>
            <a:prstDash val="solid"/>
            <a:headEnd type="oval" w="med" len="med"/>
            <a:tailEnd type="stealth" w="lg" len="lg"/>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grpSp>
        <p:nvGrpSpPr>
          <p:cNvPr id="40" name="组合 39">
            <a:extLst>
              <a:ext uri="{FF2B5EF4-FFF2-40B4-BE49-F238E27FC236}">
                <a16:creationId xmlns:a16="http://schemas.microsoft.com/office/drawing/2014/main" id="{6E59D6F1-E47B-4FEB-997A-6A9298B698FA}"/>
              </a:ext>
            </a:extLst>
          </p:cNvPr>
          <p:cNvGrpSpPr/>
          <p:nvPr/>
        </p:nvGrpSpPr>
        <p:grpSpPr>
          <a:xfrm>
            <a:off x="1701006" y="1664923"/>
            <a:ext cx="2487613" cy="2930887"/>
            <a:chOff x="1625600" y="1695301"/>
            <a:chExt cx="2487613" cy="2836441"/>
          </a:xfrm>
          <a:solidFill>
            <a:srgbClr val="1557A5"/>
          </a:solidFill>
        </p:grpSpPr>
        <p:sp>
          <p:nvSpPr>
            <p:cNvPr id="41" name="椭圆 40">
              <a:extLst>
                <a:ext uri="{FF2B5EF4-FFF2-40B4-BE49-F238E27FC236}">
                  <a16:creationId xmlns:a16="http://schemas.microsoft.com/office/drawing/2014/main" id="{63CE424C-AE3C-4681-AA05-D36F03BDBAE5}"/>
                </a:ext>
              </a:extLst>
            </p:cNvPr>
            <p:cNvSpPr/>
            <p:nvPr/>
          </p:nvSpPr>
          <p:spPr>
            <a:xfrm>
              <a:off x="3127375" y="2595563"/>
              <a:ext cx="179388" cy="177800"/>
            </a:xfrm>
            <a:prstGeom prst="ellipse">
              <a:avLst/>
            </a:prstGeom>
            <a:grp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lang="en-US" sz="1350" kern="0">
                <a:solidFill>
                  <a:sysClr val="window" lastClr="FFFFFF"/>
                </a:solidFill>
                <a:latin typeface="Calibri"/>
                <a:ea typeface="+mn-ea"/>
              </a:endParaRPr>
            </a:p>
          </p:txBody>
        </p:sp>
        <p:sp>
          <p:nvSpPr>
            <p:cNvPr id="42" name="椭圆形标注 7">
              <a:extLst>
                <a:ext uri="{FF2B5EF4-FFF2-40B4-BE49-F238E27FC236}">
                  <a16:creationId xmlns:a16="http://schemas.microsoft.com/office/drawing/2014/main" id="{AD4FB8FF-CFFE-474E-A919-173FA0922D25}"/>
                </a:ext>
              </a:extLst>
            </p:cNvPr>
            <p:cNvSpPr/>
            <p:nvPr/>
          </p:nvSpPr>
          <p:spPr>
            <a:xfrm flipH="1">
              <a:off x="2212946" y="1695301"/>
              <a:ext cx="1267200" cy="665442"/>
            </a:xfrm>
            <a:prstGeom prst="wedgeEllipseCallout">
              <a:avLst>
                <a:gd name="adj1" fmla="val -27061"/>
                <a:gd name="adj2" fmla="val 71627"/>
              </a:avLst>
            </a:prstGeom>
            <a:grpFill/>
            <a:ln w="25400" cap="flat" cmpd="sng" algn="ctr">
              <a:noFill/>
              <a:prstDash val="solid"/>
            </a:ln>
            <a:effectLst/>
          </p:spPr>
          <p:txBody>
            <a:bodyPr lIns="36000" tIns="72000" rIns="0" bIns="0" anchor="ctr"/>
            <a:lstStyle/>
            <a:p>
              <a:pPr algn="ctr" eaLnBrk="1" fontAlgn="auto" hangingPunct="1">
                <a:spcBef>
                  <a:spcPts val="0"/>
                </a:spcBef>
                <a:spcAft>
                  <a:spcPts val="0"/>
                </a:spcAft>
                <a:defRPr/>
              </a:pPr>
              <a:r>
                <a:rPr lang="en-US" altLang="zh-HK" sz="2000" dirty="0">
                  <a:solidFill>
                    <a:schemeClr val="bg1"/>
                  </a:solidFill>
                  <a:latin typeface="Trebuchet MS" panose="020B0603020202020204" pitchFamily="34" charset="0"/>
                </a:rPr>
                <a:t>Section 01</a:t>
              </a:r>
            </a:p>
          </p:txBody>
        </p:sp>
        <p:sp>
          <p:nvSpPr>
            <p:cNvPr id="43" name="任意多边形 8">
              <a:extLst>
                <a:ext uri="{FF2B5EF4-FFF2-40B4-BE49-F238E27FC236}">
                  <a16:creationId xmlns:a16="http://schemas.microsoft.com/office/drawing/2014/main" id="{9C4D930B-6BDA-4F76-B852-2D67AF29B87D}"/>
                </a:ext>
              </a:extLst>
            </p:cNvPr>
            <p:cNvSpPr/>
            <p:nvPr/>
          </p:nvSpPr>
          <p:spPr>
            <a:xfrm>
              <a:off x="1625600" y="2861695"/>
              <a:ext cx="2487613" cy="167004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grp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50000"/>
                </a:lnSpc>
                <a:spcBef>
                  <a:spcPts val="0"/>
                </a:spcBef>
                <a:spcAft>
                  <a:spcPts val="0"/>
                </a:spcAft>
                <a:defRPr/>
              </a:pPr>
              <a:r>
                <a:rPr lang="en-US" altLang="zh-CN" sz="2000" b="1" dirty="0">
                  <a:solidFill>
                    <a:schemeClr val="bg1"/>
                  </a:solidFill>
                  <a:latin typeface="Trebuchet MS" panose="020B0603020202020204" pitchFamily="34" charset="0"/>
                </a:rPr>
                <a:t>Advanced </a:t>
              </a:r>
              <a:br>
                <a:rPr lang="en-US" altLang="zh-CN" sz="2000" b="1" dirty="0">
                  <a:solidFill>
                    <a:schemeClr val="bg1"/>
                  </a:solidFill>
                  <a:latin typeface="Trebuchet MS" panose="020B0603020202020204" pitchFamily="34" charset="0"/>
                </a:rPr>
              </a:br>
              <a:r>
                <a:rPr lang="en-US" altLang="zh-CN" sz="2000" b="1" dirty="0">
                  <a:solidFill>
                    <a:schemeClr val="bg1"/>
                  </a:solidFill>
                  <a:latin typeface="Trebuchet MS" panose="020B0603020202020204" pitchFamily="34" charset="0"/>
                </a:rPr>
                <a:t>ESG Reporting</a:t>
              </a:r>
              <a:endParaRPr lang="zh-CN" altLang="en-US" sz="2000" b="1" dirty="0">
                <a:solidFill>
                  <a:schemeClr val="bg1"/>
                </a:solidFill>
                <a:latin typeface="Trebuchet MS" panose="020B0603020202020204" pitchFamily="34" charset="0"/>
              </a:endParaRPr>
            </a:p>
          </p:txBody>
        </p:sp>
      </p:grpSp>
      <p:sp>
        <p:nvSpPr>
          <p:cNvPr id="3" name="文本框 2">
            <a:extLst>
              <a:ext uri="{FF2B5EF4-FFF2-40B4-BE49-F238E27FC236}">
                <a16:creationId xmlns:a16="http://schemas.microsoft.com/office/drawing/2014/main" id="{681E25E2-DA6D-41CE-B5A3-5BD21BDC2724}"/>
              </a:ext>
            </a:extLst>
          </p:cNvPr>
          <p:cNvSpPr txBox="1"/>
          <p:nvPr/>
        </p:nvSpPr>
        <p:spPr>
          <a:xfrm>
            <a:off x="4971211" y="2810971"/>
            <a:ext cx="4790739" cy="1844031"/>
          </a:xfrm>
          <a:prstGeom prst="rect">
            <a:avLst/>
          </a:prstGeom>
          <a:noFill/>
        </p:spPr>
        <p:txBody>
          <a:bodyPr wrap="square" rtlCol="0">
            <a:spAutoFit/>
          </a:bodyPr>
          <a:lstStyle/>
          <a:p>
            <a:pPr marL="285750" indent="-285750">
              <a:lnSpc>
                <a:spcPct val="200000"/>
              </a:lnSpc>
              <a:buClr>
                <a:srgbClr val="1557A5"/>
              </a:buClr>
              <a:buSzPct val="60000"/>
              <a:buFont typeface="Wingdings" panose="05000000000000000000" pitchFamily="2" charset="2"/>
              <a:buChar char="u"/>
            </a:pPr>
            <a:r>
              <a:rPr lang="en-US" altLang="zh-CN" sz="2000" dirty="0">
                <a:latin typeface="Trebuchet MS" panose="020B0603020202020204" pitchFamily="34" charset="0"/>
              </a:rPr>
              <a:t>1.1 ESG Reporting Actors</a:t>
            </a:r>
          </a:p>
          <a:p>
            <a:pPr marL="285750" indent="-285750">
              <a:lnSpc>
                <a:spcPct val="200000"/>
              </a:lnSpc>
              <a:buClr>
                <a:srgbClr val="1557A5"/>
              </a:buClr>
              <a:buSzPct val="60000"/>
              <a:buFont typeface="Wingdings" panose="05000000000000000000" pitchFamily="2" charset="2"/>
              <a:buChar char="u"/>
            </a:pPr>
            <a:r>
              <a:rPr lang="en-US" altLang="zh-CN" sz="2000" dirty="0">
                <a:latin typeface="Trebuchet MS" panose="020B0603020202020204" pitchFamily="34" charset="0"/>
              </a:rPr>
              <a:t>1.2 Regulatory Requirements</a:t>
            </a:r>
          </a:p>
          <a:p>
            <a:pPr marL="285750" indent="-285750">
              <a:lnSpc>
                <a:spcPct val="200000"/>
              </a:lnSpc>
              <a:buClr>
                <a:srgbClr val="1557A5"/>
              </a:buClr>
              <a:buSzPct val="60000"/>
              <a:buFont typeface="Wingdings" panose="05000000000000000000" pitchFamily="2" charset="2"/>
              <a:buChar char="u"/>
            </a:pPr>
            <a:r>
              <a:rPr lang="en-US" altLang="zh-CN" sz="2000" dirty="0">
                <a:latin typeface="Trebuchet MS" panose="020B0603020202020204" pitchFamily="34" charset="0"/>
              </a:rPr>
              <a:t>1.3 Reporting Scopes within ESG</a:t>
            </a:r>
            <a:endParaRPr lang="zh-HK" altLang="en-US" sz="2000" dirty="0">
              <a:latin typeface="Trebuchet MS" panose="020B0603020202020204" pitchFamily="34" charset="0"/>
            </a:endParaRPr>
          </a:p>
        </p:txBody>
      </p:sp>
      <p:pic>
        <p:nvPicPr>
          <p:cNvPr id="4" name="P3">
            <a:hlinkClick r:id="" action="ppaction://media"/>
            <a:extLst>
              <a:ext uri="{FF2B5EF4-FFF2-40B4-BE49-F238E27FC236}">
                <a16:creationId xmlns:a16="http://schemas.microsoft.com/office/drawing/2014/main" id="{DE826D2F-69D9-4099-A4BD-B31088CC72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44878" y="6330944"/>
            <a:ext cx="406400" cy="406400"/>
          </a:xfrm>
          <a:prstGeom prst="rect">
            <a:avLst/>
          </a:prstGeom>
        </p:spPr>
      </p:pic>
      <p:grpSp>
        <p:nvGrpSpPr>
          <p:cNvPr id="12" name="组合 11">
            <a:extLst>
              <a:ext uri="{FF2B5EF4-FFF2-40B4-BE49-F238E27FC236}">
                <a16:creationId xmlns:a16="http://schemas.microsoft.com/office/drawing/2014/main" id="{46080AA6-6CED-48AB-B747-FFC119EC5904}"/>
              </a:ext>
            </a:extLst>
          </p:cNvPr>
          <p:cNvGrpSpPr/>
          <p:nvPr/>
        </p:nvGrpSpPr>
        <p:grpSpPr>
          <a:xfrm>
            <a:off x="11011765" y="606942"/>
            <a:ext cx="993002" cy="400110"/>
            <a:chOff x="11011765" y="86242"/>
            <a:chExt cx="993002" cy="400110"/>
          </a:xfrm>
        </p:grpSpPr>
        <p:sp>
          <p:nvSpPr>
            <p:cNvPr id="13" name="文本框 12">
              <a:extLst>
                <a:ext uri="{FF2B5EF4-FFF2-40B4-BE49-F238E27FC236}">
                  <a16:creationId xmlns:a16="http://schemas.microsoft.com/office/drawing/2014/main" id="{CC6F2BA8-3438-49F7-A124-3866F681CBFE}"/>
                </a:ext>
              </a:extLst>
            </p:cNvPr>
            <p:cNvSpPr txBox="1"/>
            <p:nvPr/>
          </p:nvSpPr>
          <p:spPr>
            <a:xfrm>
              <a:off x="11011765" y="86242"/>
              <a:ext cx="822372" cy="400110"/>
            </a:xfrm>
            <a:prstGeom prst="rect">
              <a:avLst/>
            </a:prstGeom>
            <a:noFill/>
          </p:spPr>
          <p:txBody>
            <a:bodyPr wrap="square" rtlCol="0" anchor="t" anchorCtr="0">
              <a:spAutoFit/>
            </a:bodyPr>
            <a:lstStyle/>
            <a:p>
              <a:pPr algn="ctr"/>
              <a:r>
                <a:rPr lang="en-US" altLang="zh-CN" sz="2000" dirty="0">
                  <a:solidFill>
                    <a:srgbClr val="565F6B"/>
                  </a:solidFill>
                  <a:latin typeface="Trebuchet MS" panose="020B0603020202020204" pitchFamily="34" charset="0"/>
                  <a:cs typeface="Calibri" panose="020F0502020204030204" pitchFamily="34" charset="0"/>
                </a:rPr>
                <a:t>Next </a:t>
              </a:r>
              <a:endParaRPr lang="zh-CN" altLang="en-US" sz="2000" dirty="0">
                <a:solidFill>
                  <a:srgbClr val="565F6B"/>
                </a:solidFill>
                <a:latin typeface="Trebuchet MS" panose="020B0603020202020204" pitchFamily="34" charset="0"/>
                <a:cs typeface="Calibri" panose="020F0502020204030204" pitchFamily="34" charset="0"/>
              </a:endParaRPr>
            </a:p>
          </p:txBody>
        </p:sp>
        <p:pic>
          <p:nvPicPr>
            <p:cNvPr id="14" name="图片 13" descr="图片包含 游戏机&#10;&#10;描述已自动生成">
              <a:extLst>
                <a:ext uri="{FF2B5EF4-FFF2-40B4-BE49-F238E27FC236}">
                  <a16:creationId xmlns:a16="http://schemas.microsoft.com/office/drawing/2014/main" id="{30796BD2-FAF0-4E8B-874C-6BB866EDCE1F}"/>
                </a:ext>
              </a:extLst>
            </p:cNvPr>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11368" t="14718" r="10028" b="15024"/>
            <a:stretch/>
          </p:blipFill>
          <p:spPr>
            <a:xfrm>
              <a:off x="11663507" y="146843"/>
              <a:ext cx="341260" cy="305035"/>
            </a:xfrm>
            <a:prstGeom prst="rect">
              <a:avLst/>
            </a:prstGeom>
          </p:spPr>
        </p:pic>
      </p:grpSp>
      <p:sp>
        <p:nvSpPr>
          <p:cNvPr id="15" name="矩形 14">
            <a:hlinkClick r:id="" action="ppaction://hlinkshowjump?jump=nextslide"/>
            <a:extLst>
              <a:ext uri="{FF2B5EF4-FFF2-40B4-BE49-F238E27FC236}">
                <a16:creationId xmlns:a16="http://schemas.microsoft.com/office/drawing/2014/main" id="{9537EE04-0FA6-49A7-A43B-FA59757673CA}"/>
              </a:ext>
            </a:extLst>
          </p:cNvPr>
          <p:cNvSpPr/>
          <p:nvPr/>
        </p:nvSpPr>
        <p:spPr>
          <a:xfrm>
            <a:off x="11091862" y="624146"/>
            <a:ext cx="941387" cy="382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solidFill>
            </a:endParaRPr>
          </a:p>
        </p:txBody>
      </p:sp>
    </p:spTree>
    <p:extLst>
      <p:ext uri="{BB962C8B-B14F-4D97-AF65-F5344CB8AC3E}">
        <p14:creationId xmlns:p14="http://schemas.microsoft.com/office/powerpoint/2010/main" val="3118746250"/>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548" fill="hold"/>
                                        <p:tgtEl>
                                          <p:spTgt spid="4"/>
                                        </p:tgtEl>
                                      </p:cBhvr>
                                    </p:cmd>
                                  </p:childTnLst>
                                </p:cTn>
                              </p:par>
                              <p:par>
                                <p:cTn id="7" presetID="10" presetClass="entr" presetSubtype="0" fill="hold" nodeType="withEffect">
                                  <p:stCondLst>
                                    <p:cond delay="750"/>
                                  </p:stCondLst>
                                  <p:childTnLst>
                                    <p:set>
                                      <p:cBhvr>
                                        <p:cTn id="8" dur="1" fill="hold">
                                          <p:stCondLst>
                                            <p:cond delay="0"/>
                                          </p:stCondLst>
                                        </p:cTn>
                                        <p:tgtEl>
                                          <p:spTgt spid="39"/>
                                        </p:tgtEl>
                                        <p:attrNameLst>
                                          <p:attrName>style.visibility</p:attrName>
                                        </p:attrNameLst>
                                      </p:cBhvr>
                                      <p:to>
                                        <p:strVal val="visible"/>
                                      </p:to>
                                    </p:set>
                                    <p:animEffect transition="in" filter="fade">
                                      <p:cBhvr>
                                        <p:cTn id="9" dur="500"/>
                                        <p:tgtEl>
                                          <p:spTgt spid="39"/>
                                        </p:tgtEl>
                                      </p:cBhvr>
                                    </p:animEffect>
                                  </p:childTnLst>
                                </p:cTn>
                              </p:par>
                              <p:par>
                                <p:cTn id="10" presetID="10" presetClass="entr" presetSubtype="0" fill="hold" nodeType="withEffect">
                                  <p:stCondLst>
                                    <p:cond delay="75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22" presetClass="entr" presetSubtype="1" fill="hold" grpId="0" nodeType="withEffect">
                                  <p:stCondLst>
                                    <p:cond delay="12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par>
                                <p:cTn id="16" presetID="22" presetClass="entr" presetSubtype="1" fill="hold" grpId="0" nodeType="withEffect">
                                  <p:stCondLst>
                                    <p:cond delay="185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par>
                                <p:cTn id="19" presetID="22" presetClass="entr" presetSubtype="1" fill="hold" grpId="0" nodeType="withEffect">
                                  <p:stCondLst>
                                    <p:cond delay="2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childTnLst>
                          </p:cTn>
                        </p:par>
                        <p:par>
                          <p:cTn id="22" fill="hold">
                            <p:stCondLst>
                              <p:cond delay="26548"/>
                            </p:stCondLst>
                            <p:childTnLst>
                              <p:par>
                                <p:cTn id="23" presetID="1" presetClass="entr" presetSubtype="0" fill="hold" grpId="1" nodeType="afterEffect" nodePh="1">
                                  <p:stCondLst>
                                    <p:cond delay="0"/>
                                  </p:stCondLst>
                                  <p:endCondLst>
                                    <p:cond evt="begin" delay="0">
                                      <p:tn val="23"/>
                                    </p:cond>
                                  </p:end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26548"/>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26548"/>
                            </p:stCondLst>
                            <p:childTnLst>
                              <p:par>
                                <p:cTn id="29" presetID="1"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26548"/>
                            </p:stCondLst>
                            <p:childTnLst>
                              <p:par>
                                <p:cTn id="32" presetID="32" presetClass="emph" presetSubtype="0" fill="hold" nodeType="afterEffect">
                                  <p:stCondLst>
                                    <p:cond delay="0"/>
                                  </p:stCondLst>
                                  <p:childTnLst>
                                    <p:animRot by="120000">
                                      <p:cBhvr>
                                        <p:cTn id="33" dur="50" fill="hold">
                                          <p:stCondLst>
                                            <p:cond delay="0"/>
                                          </p:stCondLst>
                                        </p:cTn>
                                        <p:tgtEl>
                                          <p:spTgt spid="12"/>
                                        </p:tgtEl>
                                        <p:attrNameLst>
                                          <p:attrName>r</p:attrName>
                                        </p:attrNameLst>
                                      </p:cBhvr>
                                    </p:animRot>
                                    <p:animRot by="-240000">
                                      <p:cBhvr>
                                        <p:cTn id="34" dur="100" fill="hold">
                                          <p:stCondLst>
                                            <p:cond delay="100"/>
                                          </p:stCondLst>
                                        </p:cTn>
                                        <p:tgtEl>
                                          <p:spTgt spid="12"/>
                                        </p:tgtEl>
                                        <p:attrNameLst>
                                          <p:attrName>r</p:attrName>
                                        </p:attrNameLst>
                                      </p:cBhvr>
                                    </p:animRot>
                                    <p:animRot by="240000">
                                      <p:cBhvr>
                                        <p:cTn id="35" dur="100" fill="hold">
                                          <p:stCondLst>
                                            <p:cond delay="200"/>
                                          </p:stCondLst>
                                        </p:cTn>
                                        <p:tgtEl>
                                          <p:spTgt spid="12"/>
                                        </p:tgtEl>
                                        <p:attrNameLst>
                                          <p:attrName>r</p:attrName>
                                        </p:attrNameLst>
                                      </p:cBhvr>
                                    </p:animRot>
                                    <p:animRot by="-240000">
                                      <p:cBhvr>
                                        <p:cTn id="36" dur="100" fill="hold">
                                          <p:stCondLst>
                                            <p:cond delay="300"/>
                                          </p:stCondLst>
                                        </p:cTn>
                                        <p:tgtEl>
                                          <p:spTgt spid="12"/>
                                        </p:tgtEl>
                                        <p:attrNameLst>
                                          <p:attrName>r</p:attrName>
                                        </p:attrNameLst>
                                      </p:cBhvr>
                                    </p:animRot>
                                    <p:animRot by="120000">
                                      <p:cBhvr>
                                        <p:cTn id="37" dur="100" fill="hold">
                                          <p:stCondLst>
                                            <p:cond delay="4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6735" showWhenStopped="0">
                <p:cTn id="38" fill="hold" display="0">
                  <p:stCondLst>
                    <p:cond delay="indefinite"/>
                  </p:stCondLst>
                  <p:endCondLst>
                    <p:cond evt="onStopAudio" delay="0">
                      <p:tgtEl>
                        <p:sldTgt/>
                      </p:tgtEl>
                    </p:cond>
                  </p:endCondLst>
                </p:cTn>
                <p:tgtEl>
                  <p:spTgt spid="4"/>
                </p:tgtEl>
              </p:cMediaNode>
            </p:audio>
          </p:childTnLst>
        </p:cTn>
      </p:par>
    </p:tnLst>
    <p:bldLst>
      <p:bldP spid="3" grpId="0" uiExpand="1" build="p"/>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00DCF40-486A-4FA9-9C82-4C458AC41EA3}"/>
              </a:ext>
            </a:extLst>
          </p:cNvPr>
          <p:cNvSpPr>
            <a:spLocks noGrp="1"/>
          </p:cNvSpPr>
          <p:nvPr>
            <p:ph type="sldNum" sz="quarter" idx="12"/>
          </p:nvPr>
        </p:nvSpPr>
        <p:spPr/>
        <p:txBody>
          <a:bodyPr/>
          <a:lstStyle/>
          <a:p>
            <a:pPr algn="r"/>
            <a:fld id="{E9D1B01E-51DD-4E0A-9D22-CFFB40D4AB3F}" type="slidenum">
              <a:rPr lang="en-US" smtClean="0"/>
              <a:pPr algn="r"/>
              <a:t>4</a:t>
            </a:fld>
            <a:endParaRPr lang="en-US" dirty="0"/>
          </a:p>
        </p:txBody>
      </p:sp>
      <p:sp>
        <p:nvSpPr>
          <p:cNvPr id="3" name="Rectangle 7">
            <a:extLst>
              <a:ext uri="{FF2B5EF4-FFF2-40B4-BE49-F238E27FC236}">
                <a16:creationId xmlns:a16="http://schemas.microsoft.com/office/drawing/2014/main" id="{989C864C-034A-4069-8B7B-576DC16D57C6}"/>
              </a:ext>
            </a:extLst>
          </p:cNvPr>
          <p:cNvSpPr/>
          <p:nvPr/>
        </p:nvSpPr>
        <p:spPr>
          <a:xfrm>
            <a:off x="-1" y="-1087"/>
            <a:ext cx="12192001" cy="6086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rebuchet MS" panose="020B0603020202020204" pitchFamily="34" charset="0"/>
              </a:rPr>
              <a:t>THANK YOU</a:t>
            </a:r>
          </a:p>
        </p:txBody>
      </p:sp>
      <p:sp>
        <p:nvSpPr>
          <p:cNvPr id="4" name="文本框 3">
            <a:extLst>
              <a:ext uri="{FF2B5EF4-FFF2-40B4-BE49-F238E27FC236}">
                <a16:creationId xmlns:a16="http://schemas.microsoft.com/office/drawing/2014/main" id="{57BEF1F2-35A8-462B-A4A9-B0F074BB689D}"/>
              </a:ext>
            </a:extLst>
          </p:cNvPr>
          <p:cNvSpPr txBox="1"/>
          <p:nvPr/>
        </p:nvSpPr>
        <p:spPr>
          <a:xfrm>
            <a:off x="2820344" y="2397948"/>
            <a:ext cx="7756671" cy="2062103"/>
          </a:xfrm>
          <a:prstGeom prst="rect">
            <a:avLst/>
          </a:prstGeom>
        </p:spPr>
        <p:txBody>
          <a:bodyPr wrap="square">
            <a:spAutoFit/>
          </a:bodyPr>
          <a:lstStyle>
            <a:defPPr>
              <a:defRPr lang="zh-CN"/>
            </a:defPPr>
            <a:lvl1pPr>
              <a:defRPr sz="2400" b="1">
                <a:latin typeface="Calibri" panose="020F0502020204030204" pitchFamily="34" charset="0"/>
                <a:cs typeface="Calibri" panose="020F0502020204030204" pitchFamily="34" charset="0"/>
              </a:defRPr>
            </a:lvl1pPr>
          </a:lstStyle>
          <a:p>
            <a:r>
              <a:rPr lang="en-US" sz="3200" dirty="0"/>
              <a:t>This is the end of sample presentation.</a:t>
            </a:r>
          </a:p>
          <a:p>
            <a:endParaRPr lang="en-US" sz="3200" dirty="0"/>
          </a:p>
          <a:p>
            <a:r>
              <a:rPr lang="en-US" sz="3200" dirty="0"/>
              <a:t>For the full version, please contact us to subscribe our </a:t>
            </a:r>
            <a:r>
              <a:rPr lang="en-US" sz="3200" dirty="0" err="1"/>
              <a:t>ESGi</a:t>
            </a:r>
            <a:r>
              <a:rPr lang="en-US" sz="3200" dirty="0"/>
              <a:t> service.</a:t>
            </a:r>
          </a:p>
        </p:txBody>
      </p:sp>
    </p:spTree>
    <p:extLst>
      <p:ext uri="{BB962C8B-B14F-4D97-AF65-F5344CB8AC3E}">
        <p14:creationId xmlns:p14="http://schemas.microsoft.com/office/powerpoint/2010/main" val="2714308477"/>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1294F39A-7ECC-4388-BDDB-1F82721734DE}"/>
              </a:ext>
            </a:extLst>
          </p:cNvPr>
          <p:cNvSpPr/>
          <p:nvPr/>
        </p:nvSpPr>
        <p:spPr>
          <a:xfrm>
            <a:off x="0" y="-1304"/>
            <a:ext cx="12192000" cy="6086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rebuchet MS" panose="020B0603020202020204" pitchFamily="34" charset="0"/>
              </a:rPr>
              <a:t>Appendix: Script for Cover page</a:t>
            </a:r>
          </a:p>
        </p:txBody>
      </p:sp>
      <p:sp>
        <p:nvSpPr>
          <p:cNvPr id="6" name="文本框 5">
            <a:extLst>
              <a:ext uri="{FF2B5EF4-FFF2-40B4-BE49-F238E27FC236}">
                <a16:creationId xmlns:a16="http://schemas.microsoft.com/office/drawing/2014/main" id="{697EB7B5-DF85-4FA1-9CFC-09B083B3BEF0}"/>
              </a:ext>
            </a:extLst>
          </p:cNvPr>
          <p:cNvSpPr txBox="1"/>
          <p:nvPr/>
        </p:nvSpPr>
        <p:spPr>
          <a:xfrm>
            <a:off x="986790" y="1120676"/>
            <a:ext cx="9909810" cy="1959511"/>
          </a:xfrm>
          <a:prstGeom prst="rect">
            <a:avLst/>
          </a:prstGeom>
          <a:noFill/>
        </p:spPr>
        <p:txBody>
          <a:bodyPr wrap="square">
            <a:spAutoFit/>
          </a:bodyPr>
          <a:lstStyle/>
          <a:p>
            <a:pPr>
              <a:spcAft>
                <a:spcPts val="800"/>
              </a:spcAft>
            </a:pPr>
            <a:r>
              <a:rPr lang="en-US" altLang="zh-HK" dirty="0">
                <a:latin typeface="Trebuchet MS" panose="020B0603020202020204" pitchFamily="34" charset="0"/>
              </a:rPr>
              <a:t>Welcome to the presentation of </a:t>
            </a:r>
            <a:r>
              <a:rPr lang="en-US" altLang="zh-HK" dirty="0" err="1">
                <a:latin typeface="Trebuchet MS" panose="020B0603020202020204" pitchFamily="34" charset="0"/>
              </a:rPr>
              <a:t>Nuage</a:t>
            </a:r>
            <a:r>
              <a:rPr lang="en-US" altLang="zh-HK" dirty="0">
                <a:latin typeface="Trebuchet MS" panose="020B0603020202020204" pitchFamily="34" charset="0"/>
              </a:rPr>
              <a:t>.</a:t>
            </a:r>
          </a:p>
          <a:p>
            <a:pPr>
              <a:spcAft>
                <a:spcPts val="800"/>
              </a:spcAft>
            </a:pPr>
            <a:r>
              <a:rPr lang="en-US" altLang="zh-HK" dirty="0">
                <a:latin typeface="Trebuchet MS" panose="020B0603020202020204" pitchFamily="34" charset="0"/>
              </a:rPr>
              <a:t>ESG performance is now an integral part of measuring both risk and financial value and is pushing companies to be more transparent. The importance of ESG reporting has been highlighted over recent months as a measure of the resilience of supply chains, which have been shown to be vulnerable following the COVID 19 crisis. </a:t>
            </a:r>
          </a:p>
          <a:p>
            <a:pPr>
              <a:spcAft>
                <a:spcPts val="800"/>
              </a:spcAft>
            </a:pPr>
            <a:endParaRPr lang="en-US" altLang="zh-HK" dirty="0">
              <a:latin typeface="Trebuchet MS" panose="020B0603020202020204" pitchFamily="34" charset="0"/>
            </a:endParaRPr>
          </a:p>
        </p:txBody>
      </p:sp>
      <p:sp>
        <p:nvSpPr>
          <p:cNvPr id="5" name="Slide Number Placeholder 10">
            <a:extLst>
              <a:ext uri="{FF2B5EF4-FFF2-40B4-BE49-F238E27FC236}">
                <a16:creationId xmlns:a16="http://schemas.microsoft.com/office/drawing/2014/main" id="{2A6D350F-0F38-4521-982B-1BEF5EF2D7B7}"/>
              </a:ext>
            </a:extLst>
          </p:cNvPr>
          <p:cNvSpPr txBox="1">
            <a:spLocks/>
          </p:cNvSpPr>
          <p:nvPr/>
        </p:nvSpPr>
        <p:spPr>
          <a:xfrm>
            <a:off x="9448800" y="120656"/>
            <a:ext cx="2743200" cy="365125"/>
          </a:xfrm>
          <a:prstGeom prst="rect">
            <a:avLst/>
          </a:prstGeom>
        </p:spPr>
        <p:txBody>
          <a:bodyPr/>
          <a:lstStyle>
            <a:defPPr>
              <a:defRPr lang="en-US"/>
            </a:defPPr>
            <a:lvl1pPr marL="0" algn="r" defTabSz="914400" rtl="0" eaLnBrk="1" latinLnBrk="0" hangingPunct="1">
              <a:defRPr sz="1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1B01E-51DD-4E0A-9D22-CFFB40D4AB3F}" type="slidenum">
              <a:rPr lang="en-US" sz="1600" smtClean="0">
                <a:solidFill>
                  <a:schemeClr val="bg2"/>
                </a:solidFill>
              </a:rPr>
              <a:pPr/>
              <a:t>5</a:t>
            </a:fld>
            <a:endParaRPr lang="en-US" sz="1600" dirty="0">
              <a:solidFill>
                <a:schemeClr val="bg2"/>
              </a:solidFill>
            </a:endParaRPr>
          </a:p>
        </p:txBody>
      </p:sp>
    </p:spTree>
    <p:extLst>
      <p:ext uri="{BB962C8B-B14F-4D97-AF65-F5344CB8AC3E}">
        <p14:creationId xmlns:p14="http://schemas.microsoft.com/office/powerpoint/2010/main" val="3833535029"/>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3034707-3390-4230-A3B1-0B8A09DD739C}"/>
              </a:ext>
            </a:extLst>
          </p:cNvPr>
          <p:cNvSpPr>
            <a:spLocks noGrp="1"/>
          </p:cNvSpPr>
          <p:nvPr>
            <p:ph type="sldNum" sz="quarter" idx="12"/>
          </p:nvPr>
        </p:nvSpPr>
        <p:spPr/>
        <p:txBody>
          <a:bodyPr/>
          <a:lstStyle/>
          <a:p>
            <a:pPr algn="r"/>
            <a:fld id="{E9D1B01E-51DD-4E0A-9D22-CFFB40D4AB3F}" type="slidenum">
              <a:rPr lang="en-US" smtClean="0"/>
              <a:pPr algn="r"/>
              <a:t>6</a:t>
            </a:fld>
            <a:endParaRPr lang="en-US" dirty="0"/>
          </a:p>
        </p:txBody>
      </p:sp>
      <p:sp>
        <p:nvSpPr>
          <p:cNvPr id="3" name="Rectangle 7">
            <a:extLst>
              <a:ext uri="{FF2B5EF4-FFF2-40B4-BE49-F238E27FC236}">
                <a16:creationId xmlns:a16="http://schemas.microsoft.com/office/drawing/2014/main" id="{1294F39A-7ECC-4388-BDDB-1F82721734DE}"/>
              </a:ext>
            </a:extLst>
          </p:cNvPr>
          <p:cNvSpPr/>
          <p:nvPr/>
        </p:nvSpPr>
        <p:spPr>
          <a:xfrm>
            <a:off x="0" y="-1304"/>
            <a:ext cx="12192000" cy="6086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rebuchet MS" panose="020B0603020202020204" pitchFamily="34" charset="0"/>
              </a:rPr>
              <a:t>Appendix: Script for Page 1</a:t>
            </a:r>
          </a:p>
        </p:txBody>
      </p:sp>
      <p:sp>
        <p:nvSpPr>
          <p:cNvPr id="6" name="文本框 5">
            <a:extLst>
              <a:ext uri="{FF2B5EF4-FFF2-40B4-BE49-F238E27FC236}">
                <a16:creationId xmlns:a16="http://schemas.microsoft.com/office/drawing/2014/main" id="{697EB7B5-DF85-4FA1-9CFC-09B083B3BEF0}"/>
              </a:ext>
            </a:extLst>
          </p:cNvPr>
          <p:cNvSpPr txBox="1"/>
          <p:nvPr/>
        </p:nvSpPr>
        <p:spPr>
          <a:xfrm>
            <a:off x="986790" y="1120676"/>
            <a:ext cx="9909810" cy="1579920"/>
          </a:xfrm>
          <a:prstGeom prst="rect">
            <a:avLst/>
          </a:prstGeom>
          <a:noFill/>
        </p:spPr>
        <p:txBody>
          <a:bodyPr wrap="square">
            <a:spAutoFit/>
          </a:bodyPr>
          <a:lstStyle/>
          <a:p>
            <a:pPr>
              <a:spcAft>
                <a:spcPts val="800"/>
              </a:spcAft>
            </a:pPr>
            <a:r>
              <a:rPr lang="en-US" altLang="zh-HK" dirty="0">
                <a:latin typeface="Trebuchet MS" panose="020B0603020202020204" pitchFamily="34" charset="0"/>
              </a:rPr>
              <a:t>Businesses around the world are subject to ever increasing scrutiny on their Environmental, Social and Governance performance from i</a:t>
            </a:r>
            <a:r>
              <a:rPr lang="en-US" altLang="zh-CN" dirty="0">
                <a:latin typeface="Trebuchet MS" panose="020B0603020202020204" pitchFamily="34" charset="0"/>
              </a:rPr>
              <a:t>nternational institutions, g</a:t>
            </a:r>
            <a:r>
              <a:rPr lang="en-US" altLang="zh-HK" dirty="0">
                <a:latin typeface="Trebuchet MS" panose="020B0603020202020204" pitchFamily="34" charset="0"/>
              </a:rPr>
              <a:t>overnments, regulatory bodies, investors, NGOs and the public. </a:t>
            </a:r>
          </a:p>
          <a:p>
            <a:pPr>
              <a:spcAft>
                <a:spcPts val="800"/>
              </a:spcAft>
            </a:pPr>
            <a:r>
              <a:rPr lang="en-US" altLang="zh-HK" dirty="0">
                <a:latin typeface="Trebuchet MS" panose="020B0603020202020204" pitchFamily="34" charset="0"/>
              </a:rPr>
              <a:t>In this presentation, we will focus on environmental reporting to explain the relevance of ESG reporting for today’s businesses. </a:t>
            </a:r>
            <a:endParaRPr lang="en-US" altLang="zh-HK" dirty="0"/>
          </a:p>
        </p:txBody>
      </p:sp>
      <p:sp>
        <p:nvSpPr>
          <p:cNvPr id="5" name="Slide Number Placeholder 10">
            <a:extLst>
              <a:ext uri="{FF2B5EF4-FFF2-40B4-BE49-F238E27FC236}">
                <a16:creationId xmlns:a16="http://schemas.microsoft.com/office/drawing/2014/main" id="{DAE4E60D-16C5-481A-9600-A3D6ADFA9C3B}"/>
              </a:ext>
            </a:extLst>
          </p:cNvPr>
          <p:cNvSpPr txBox="1">
            <a:spLocks/>
          </p:cNvSpPr>
          <p:nvPr/>
        </p:nvSpPr>
        <p:spPr>
          <a:xfrm>
            <a:off x="9448800" y="120656"/>
            <a:ext cx="2743200" cy="365125"/>
          </a:xfrm>
          <a:prstGeom prst="rect">
            <a:avLst/>
          </a:prstGeom>
        </p:spPr>
        <p:txBody>
          <a:bodyPr/>
          <a:lstStyle>
            <a:defPPr>
              <a:defRPr lang="en-US"/>
            </a:defPPr>
            <a:lvl1pPr marL="0" algn="r" defTabSz="914400" rtl="0" eaLnBrk="1" latinLnBrk="0" hangingPunct="1">
              <a:defRPr sz="1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1B01E-51DD-4E0A-9D22-CFFB40D4AB3F}" type="slidenum">
              <a:rPr lang="en-US" sz="1600" smtClean="0">
                <a:solidFill>
                  <a:schemeClr val="bg2"/>
                </a:solidFill>
              </a:rPr>
              <a:pPr/>
              <a:t>6</a:t>
            </a:fld>
            <a:endParaRPr lang="en-US" sz="1600" dirty="0">
              <a:solidFill>
                <a:schemeClr val="bg2"/>
              </a:solidFill>
            </a:endParaRPr>
          </a:p>
        </p:txBody>
      </p:sp>
    </p:spTree>
    <p:extLst>
      <p:ext uri="{BB962C8B-B14F-4D97-AF65-F5344CB8AC3E}">
        <p14:creationId xmlns:p14="http://schemas.microsoft.com/office/powerpoint/2010/main" val="281305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3034707-3390-4230-A3B1-0B8A09DD739C}"/>
              </a:ext>
            </a:extLst>
          </p:cNvPr>
          <p:cNvSpPr>
            <a:spLocks noGrp="1"/>
          </p:cNvSpPr>
          <p:nvPr>
            <p:ph type="sldNum" sz="quarter" idx="12"/>
          </p:nvPr>
        </p:nvSpPr>
        <p:spPr/>
        <p:txBody>
          <a:bodyPr/>
          <a:lstStyle/>
          <a:p>
            <a:pPr algn="r"/>
            <a:fld id="{E9D1B01E-51DD-4E0A-9D22-CFFB40D4AB3F}" type="slidenum">
              <a:rPr lang="en-US" smtClean="0"/>
              <a:pPr algn="r"/>
              <a:t>7</a:t>
            </a:fld>
            <a:endParaRPr lang="en-US" dirty="0"/>
          </a:p>
        </p:txBody>
      </p:sp>
      <p:sp>
        <p:nvSpPr>
          <p:cNvPr id="6" name="文本框 5">
            <a:extLst>
              <a:ext uri="{FF2B5EF4-FFF2-40B4-BE49-F238E27FC236}">
                <a16:creationId xmlns:a16="http://schemas.microsoft.com/office/drawing/2014/main" id="{697EB7B5-DF85-4FA1-9CFC-09B083B3BEF0}"/>
              </a:ext>
            </a:extLst>
          </p:cNvPr>
          <p:cNvSpPr txBox="1"/>
          <p:nvPr/>
        </p:nvSpPr>
        <p:spPr>
          <a:xfrm>
            <a:off x="986790" y="1120676"/>
            <a:ext cx="9909810" cy="923330"/>
          </a:xfrm>
          <a:prstGeom prst="rect">
            <a:avLst/>
          </a:prstGeom>
          <a:noFill/>
        </p:spPr>
        <p:txBody>
          <a:bodyPr wrap="square">
            <a:spAutoFit/>
          </a:bodyPr>
          <a:lstStyle/>
          <a:p>
            <a:r>
              <a:rPr lang="en-US" altLang="zh-HK" dirty="0">
                <a:latin typeface="Trebuchet MS" panose="020B0603020202020204" pitchFamily="34" charset="0"/>
              </a:rPr>
              <a:t>To dig into ESG reporting and the need for real data, we focus on three topics: advanced ESG reporting, the challenges that business is facing to counter climate change and measuring carbon impact using carbon accounting. Let’s begin!</a:t>
            </a:r>
          </a:p>
        </p:txBody>
      </p:sp>
      <p:sp>
        <p:nvSpPr>
          <p:cNvPr id="5" name="Rectangle 7">
            <a:extLst>
              <a:ext uri="{FF2B5EF4-FFF2-40B4-BE49-F238E27FC236}">
                <a16:creationId xmlns:a16="http://schemas.microsoft.com/office/drawing/2014/main" id="{1D73F20D-8AC9-430D-B90A-F7A558C11AED}"/>
              </a:ext>
            </a:extLst>
          </p:cNvPr>
          <p:cNvSpPr/>
          <p:nvPr/>
        </p:nvSpPr>
        <p:spPr>
          <a:xfrm>
            <a:off x="0" y="-1304"/>
            <a:ext cx="12192000" cy="6086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rebuchet MS" panose="020B0603020202020204" pitchFamily="34" charset="0"/>
              </a:rPr>
              <a:t>Appendix: Script for Page 2</a:t>
            </a:r>
          </a:p>
        </p:txBody>
      </p:sp>
      <p:sp>
        <p:nvSpPr>
          <p:cNvPr id="7" name="Slide Number Placeholder 10">
            <a:extLst>
              <a:ext uri="{FF2B5EF4-FFF2-40B4-BE49-F238E27FC236}">
                <a16:creationId xmlns:a16="http://schemas.microsoft.com/office/drawing/2014/main" id="{DAA6C706-384C-4DAF-8B98-BDF260E19DFE}"/>
              </a:ext>
            </a:extLst>
          </p:cNvPr>
          <p:cNvSpPr txBox="1">
            <a:spLocks/>
          </p:cNvSpPr>
          <p:nvPr/>
        </p:nvSpPr>
        <p:spPr>
          <a:xfrm>
            <a:off x="9448800" y="120656"/>
            <a:ext cx="2743200" cy="365125"/>
          </a:xfrm>
          <a:prstGeom prst="rect">
            <a:avLst/>
          </a:prstGeom>
        </p:spPr>
        <p:txBody>
          <a:bodyPr/>
          <a:lstStyle>
            <a:defPPr>
              <a:defRPr lang="en-US"/>
            </a:defPPr>
            <a:lvl1pPr marL="0" algn="r" defTabSz="914400" rtl="0" eaLnBrk="1" latinLnBrk="0" hangingPunct="1">
              <a:defRPr sz="1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1B01E-51DD-4E0A-9D22-CFFB40D4AB3F}" type="slidenum">
              <a:rPr lang="en-US" sz="1600" smtClean="0">
                <a:solidFill>
                  <a:schemeClr val="bg2"/>
                </a:solidFill>
              </a:rPr>
              <a:pPr/>
              <a:t>7</a:t>
            </a:fld>
            <a:endParaRPr lang="en-US" sz="1600" dirty="0">
              <a:solidFill>
                <a:schemeClr val="bg2"/>
              </a:solidFill>
            </a:endParaRPr>
          </a:p>
        </p:txBody>
      </p:sp>
    </p:spTree>
    <p:extLst>
      <p:ext uri="{BB962C8B-B14F-4D97-AF65-F5344CB8AC3E}">
        <p14:creationId xmlns:p14="http://schemas.microsoft.com/office/powerpoint/2010/main" val="25605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3034707-3390-4230-A3B1-0B8A09DD739C}"/>
              </a:ext>
            </a:extLst>
          </p:cNvPr>
          <p:cNvSpPr>
            <a:spLocks noGrp="1"/>
          </p:cNvSpPr>
          <p:nvPr>
            <p:ph type="sldNum" sz="quarter" idx="12"/>
          </p:nvPr>
        </p:nvSpPr>
        <p:spPr/>
        <p:txBody>
          <a:bodyPr/>
          <a:lstStyle/>
          <a:p>
            <a:pPr algn="r"/>
            <a:fld id="{E9D1B01E-51DD-4E0A-9D22-CFFB40D4AB3F}" type="slidenum">
              <a:rPr lang="en-US" smtClean="0"/>
              <a:pPr algn="r"/>
              <a:t>8</a:t>
            </a:fld>
            <a:endParaRPr lang="en-US" dirty="0"/>
          </a:p>
        </p:txBody>
      </p:sp>
      <p:sp>
        <p:nvSpPr>
          <p:cNvPr id="5" name="文本框 4">
            <a:extLst>
              <a:ext uri="{FF2B5EF4-FFF2-40B4-BE49-F238E27FC236}">
                <a16:creationId xmlns:a16="http://schemas.microsoft.com/office/drawing/2014/main" id="{87B38A05-4014-439B-B9E0-0693A250420B}"/>
              </a:ext>
            </a:extLst>
          </p:cNvPr>
          <p:cNvSpPr txBox="1"/>
          <p:nvPr/>
        </p:nvSpPr>
        <p:spPr>
          <a:xfrm>
            <a:off x="986790" y="1120676"/>
            <a:ext cx="9909810" cy="923330"/>
          </a:xfrm>
          <a:prstGeom prst="rect">
            <a:avLst/>
          </a:prstGeom>
          <a:noFill/>
        </p:spPr>
        <p:txBody>
          <a:bodyPr wrap="square">
            <a:spAutoFit/>
          </a:bodyPr>
          <a:lstStyle/>
          <a:p>
            <a:r>
              <a:rPr lang="en-US" altLang="zh-HK" dirty="0">
                <a:latin typeface="Trebuchet MS" panose="020B0603020202020204" pitchFamily="34" charset="0"/>
              </a:rPr>
              <a:t>In the first section, we will discuss why has ESG become so important for evaluating risk, performance and resilience of companies, which are the key actors and the landscape in which they operate, the regulatory requirements, and three reporting scopes within ESG.</a:t>
            </a:r>
          </a:p>
        </p:txBody>
      </p:sp>
      <p:sp>
        <p:nvSpPr>
          <p:cNvPr id="6" name="Rectangle 7">
            <a:extLst>
              <a:ext uri="{FF2B5EF4-FFF2-40B4-BE49-F238E27FC236}">
                <a16:creationId xmlns:a16="http://schemas.microsoft.com/office/drawing/2014/main" id="{32CD95DD-C40A-47E4-AA88-63BF2C8A54FE}"/>
              </a:ext>
            </a:extLst>
          </p:cNvPr>
          <p:cNvSpPr/>
          <p:nvPr/>
        </p:nvSpPr>
        <p:spPr>
          <a:xfrm>
            <a:off x="0" y="-1304"/>
            <a:ext cx="12192000" cy="6086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rebuchet MS" panose="020B0603020202020204" pitchFamily="34" charset="0"/>
              </a:rPr>
              <a:t>Appendix: Script for Page 3</a:t>
            </a:r>
          </a:p>
        </p:txBody>
      </p:sp>
      <p:sp>
        <p:nvSpPr>
          <p:cNvPr id="7" name="Slide Number Placeholder 10">
            <a:extLst>
              <a:ext uri="{FF2B5EF4-FFF2-40B4-BE49-F238E27FC236}">
                <a16:creationId xmlns:a16="http://schemas.microsoft.com/office/drawing/2014/main" id="{C0E7113A-8F41-4596-A591-557B0693CEE9}"/>
              </a:ext>
            </a:extLst>
          </p:cNvPr>
          <p:cNvSpPr txBox="1">
            <a:spLocks/>
          </p:cNvSpPr>
          <p:nvPr/>
        </p:nvSpPr>
        <p:spPr>
          <a:xfrm>
            <a:off x="9448800" y="120656"/>
            <a:ext cx="2743200" cy="365125"/>
          </a:xfrm>
          <a:prstGeom prst="rect">
            <a:avLst/>
          </a:prstGeom>
        </p:spPr>
        <p:txBody>
          <a:bodyPr/>
          <a:lstStyle>
            <a:defPPr>
              <a:defRPr lang="en-US"/>
            </a:defPPr>
            <a:lvl1pPr marL="0" algn="r" defTabSz="914400" rtl="0" eaLnBrk="1" latinLnBrk="0" hangingPunct="1">
              <a:defRPr sz="14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D1B01E-51DD-4E0A-9D22-CFFB40D4AB3F}" type="slidenum">
              <a:rPr lang="en-US" sz="1600" smtClean="0">
                <a:solidFill>
                  <a:schemeClr val="bg2"/>
                </a:solidFill>
              </a:rPr>
              <a:pPr/>
              <a:t>8</a:t>
            </a:fld>
            <a:endParaRPr lang="en-US" sz="1600" dirty="0">
              <a:solidFill>
                <a:schemeClr val="bg2"/>
              </a:solidFill>
            </a:endParaRPr>
          </a:p>
        </p:txBody>
      </p:sp>
    </p:spTree>
    <p:extLst>
      <p:ext uri="{BB962C8B-B14F-4D97-AF65-F5344CB8AC3E}">
        <p14:creationId xmlns:p14="http://schemas.microsoft.com/office/powerpoint/2010/main" val="3482192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自定义 1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333F5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16055</TotalTime>
  <Words>358</Words>
  <Application>Microsoft Office PowerPoint</Application>
  <PresentationFormat>Widescreen</PresentationFormat>
  <Paragraphs>59</Paragraphs>
  <Slides>9</Slides>
  <Notes>4</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等线</vt:lpstr>
      <vt:lpstr>新細明體</vt:lpstr>
      <vt:lpstr>Arial</vt:lpstr>
      <vt:lpstr>Calibri</vt:lpstr>
      <vt:lpstr>Calibri Light</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NUAGE CLOUD BASED EMISSIONS REPORTING PLATFORM</dc:title>
  <dc:creator>michael bennett</dc:creator>
  <cp:lastModifiedBy>Louis Cheng</cp:lastModifiedBy>
  <cp:revision>521</cp:revision>
  <dcterms:created xsi:type="dcterms:W3CDTF">2020-05-07T01:36:50Z</dcterms:created>
  <dcterms:modified xsi:type="dcterms:W3CDTF">2021-07-03T07:43:36Z</dcterms:modified>
</cp:coreProperties>
</file>