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81" r:id="rId5"/>
    <p:sldId id="272" r:id="rId6"/>
    <p:sldId id="279" r:id="rId7"/>
    <p:sldId id="280" r:id="rId8"/>
  </p:sldIdLst>
  <p:sldSz cx="18288000" cy="10287000"/>
  <p:notesSz cx="6858000" cy="9144000"/>
  <p:custShowLst>
    <p:custShow name="自訂顯示1" id="0">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 id="{3C8484F6-2614-9E46-A42A-E3E1ECA7AC8E}">
          <p14:sldIdLst>
            <p14:sldId id="256"/>
            <p14:sldId id="257"/>
            <p14:sldId id="259"/>
            <p14:sldId id="281"/>
          </p14:sldIdLst>
        </p14:section>
        <p14:section name="Voice Script" id="{1CE4EA9C-45E2-7941-B534-AA2068BC5C50}">
          <p14:sldIdLst>
            <p14:sldId id="272"/>
            <p14:sldId id="279"/>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F6EE"/>
    <a:srgbClr val="5F8368"/>
    <a:srgbClr val="6F8E30"/>
    <a:srgbClr val="769A62"/>
    <a:srgbClr val="81AA6D"/>
    <a:srgbClr val="BFD69C"/>
    <a:srgbClr val="DED239"/>
    <a:srgbClr val="F0E85E"/>
    <a:srgbClr val="224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84568" autoAdjust="0"/>
  </p:normalViewPr>
  <p:slideViewPr>
    <p:cSldViewPr>
      <p:cViewPr varScale="1">
        <p:scale>
          <a:sx n="37" d="100"/>
          <a:sy n="37" d="100"/>
        </p:scale>
        <p:origin x="16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3A7D2-7C59-A64F-9879-C7EDE40263B9}" type="datetimeFigureOut">
              <a:rPr kumimoji="1" lang="zh-TW" altLang="en-US" smtClean="0"/>
              <a:t>2021/7/3</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32CAF-56CD-4445-8D00-C0D023DF590A}" type="slidenum">
              <a:rPr kumimoji="1" lang="zh-TW" altLang="en-US" smtClean="0"/>
              <a:t>‹#›</a:t>
            </a:fld>
            <a:endParaRPr kumimoji="1" lang="zh-TW" altLang="en-US"/>
          </a:p>
        </p:txBody>
      </p:sp>
    </p:spTree>
    <p:extLst>
      <p:ext uri="{BB962C8B-B14F-4D97-AF65-F5344CB8AC3E}">
        <p14:creationId xmlns:p14="http://schemas.microsoft.com/office/powerpoint/2010/main" val="1390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AF432CAF-56CD-4445-8D00-C0D023DF590A}" type="slidenum">
              <a:rPr kumimoji="1" lang="zh-TW" altLang="en-US" smtClean="0"/>
              <a:t>1</a:t>
            </a:fld>
            <a:endParaRPr kumimoji="1" lang="zh-TW" altLang="en-US"/>
          </a:p>
        </p:txBody>
      </p:sp>
    </p:spTree>
    <p:extLst>
      <p:ext uri="{BB962C8B-B14F-4D97-AF65-F5344CB8AC3E}">
        <p14:creationId xmlns:p14="http://schemas.microsoft.com/office/powerpoint/2010/main" val="37188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sz="1200" dirty="0">
              <a:solidFill>
                <a:schemeClr val="accent3">
                  <a:lumMod val="20000"/>
                  <a:lumOff val="80000"/>
                </a:schemeClr>
              </a:solidFill>
              <a:latin typeface="Calibri" panose="020F0502020204030204" pitchFamily="34" charset="0"/>
              <a:cs typeface="Calibri" panose="020F0502020204030204" pitchFamily="34" charset="0"/>
            </a:endParaRPr>
          </a:p>
        </p:txBody>
      </p:sp>
      <p:sp>
        <p:nvSpPr>
          <p:cNvPr id="4" name="投影片編號版面配置區 3"/>
          <p:cNvSpPr>
            <a:spLocks noGrp="1"/>
          </p:cNvSpPr>
          <p:nvPr>
            <p:ph type="sldNum" sz="quarter" idx="10"/>
          </p:nvPr>
        </p:nvSpPr>
        <p:spPr/>
        <p:txBody>
          <a:bodyPr/>
          <a:lstStyle/>
          <a:p>
            <a:fld id="{AF432CAF-56CD-4445-8D00-C0D023DF590A}" type="slidenum">
              <a:rPr kumimoji="1" lang="zh-TW" altLang="en-US" smtClean="0"/>
              <a:t>2</a:t>
            </a:fld>
            <a:endParaRPr kumimoji="1" lang="zh-TW" altLang="en-US"/>
          </a:p>
        </p:txBody>
      </p:sp>
    </p:spTree>
    <p:extLst>
      <p:ext uri="{BB962C8B-B14F-4D97-AF65-F5344CB8AC3E}">
        <p14:creationId xmlns:p14="http://schemas.microsoft.com/office/powerpoint/2010/main" val="102346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endParaRPr lang="zh-TW" altLang="en-US" dirty="0">
              <a:solidFill>
                <a:schemeClr val="bg1">
                  <a:lumMod val="50000"/>
                </a:schemeClr>
              </a:solidFill>
              <a:ea typeface="Arial" charset="0"/>
              <a:cs typeface="Arial" charset="0"/>
            </a:endParaRPr>
          </a:p>
        </p:txBody>
      </p:sp>
      <p:sp>
        <p:nvSpPr>
          <p:cNvPr id="4" name="投影片編號版面配置區 3"/>
          <p:cNvSpPr>
            <a:spLocks noGrp="1"/>
          </p:cNvSpPr>
          <p:nvPr>
            <p:ph type="sldNum" sz="quarter" idx="10"/>
          </p:nvPr>
        </p:nvSpPr>
        <p:spPr/>
        <p:txBody>
          <a:bodyPr/>
          <a:lstStyle/>
          <a:p>
            <a:fld id="{AF432CAF-56CD-4445-8D00-C0D023DF590A}" type="slidenum">
              <a:rPr kumimoji="1" lang="zh-TW" altLang="en-US" smtClean="0"/>
              <a:t>3</a:t>
            </a:fld>
            <a:endParaRPr kumimoji="1" lang="zh-TW" altLang="en-US"/>
          </a:p>
        </p:txBody>
      </p:sp>
    </p:spTree>
    <p:extLst>
      <p:ext uri="{BB962C8B-B14F-4D97-AF65-F5344CB8AC3E}">
        <p14:creationId xmlns:p14="http://schemas.microsoft.com/office/powerpoint/2010/main" val="62565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32CAF-56CD-4445-8D00-C0D023DF590A}"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2170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audio" Target="../media/media3.m4a"/><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3.xml"/><Relationship Id="rId1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3" name="Group 3"/>
          <p:cNvGrpSpPr/>
          <p:nvPr/>
        </p:nvGrpSpPr>
        <p:grpSpPr>
          <a:xfrm>
            <a:off x="1028700" y="5295900"/>
            <a:ext cx="11949657" cy="3521721"/>
            <a:chOff x="0" y="152400"/>
            <a:chExt cx="15932877" cy="4695630"/>
          </a:xfrm>
        </p:grpSpPr>
        <p:sp>
          <p:nvSpPr>
            <p:cNvPr id="4" name="TextBox 4"/>
            <p:cNvSpPr txBox="1"/>
            <p:nvPr/>
          </p:nvSpPr>
          <p:spPr>
            <a:xfrm>
              <a:off x="0" y="152400"/>
              <a:ext cx="15932877" cy="3317148"/>
            </a:xfrm>
            <a:prstGeom prst="rect">
              <a:avLst/>
            </a:prstGeom>
          </p:spPr>
          <p:txBody>
            <a:bodyPr lIns="0" tIns="0" rIns="0" bIns="0" rtlCol="0" anchor="t">
              <a:spAutoFit/>
            </a:bodyPr>
            <a:lstStyle/>
            <a:p>
              <a:pPr>
                <a:lnSpc>
                  <a:spcPts val="9700"/>
                </a:lnSpc>
              </a:pPr>
              <a:r>
                <a:rPr lang="en-US" sz="9600" dirty="0">
                  <a:solidFill>
                    <a:srgbClr val="F6F6ED"/>
                  </a:solidFill>
                </a:rPr>
                <a:t>Module 2</a:t>
              </a:r>
            </a:p>
            <a:p>
              <a:pPr>
                <a:lnSpc>
                  <a:spcPts val="9700"/>
                </a:lnSpc>
              </a:pPr>
              <a:r>
                <a:rPr lang="en-US" sz="9600" dirty="0">
                  <a:solidFill>
                    <a:srgbClr val="F6F6ED"/>
                  </a:solidFill>
                </a:rPr>
                <a:t>Green Finance and ESG</a:t>
              </a:r>
            </a:p>
          </p:txBody>
        </p:sp>
        <p:sp>
          <p:nvSpPr>
            <p:cNvPr id="5" name="TextBox 5"/>
            <p:cNvSpPr txBox="1"/>
            <p:nvPr/>
          </p:nvSpPr>
          <p:spPr>
            <a:xfrm>
              <a:off x="0" y="4223328"/>
              <a:ext cx="13551104" cy="624702"/>
            </a:xfrm>
            <a:prstGeom prst="rect">
              <a:avLst/>
            </a:prstGeom>
          </p:spPr>
          <p:txBody>
            <a:bodyPr lIns="0" tIns="0" rIns="0" bIns="0" rtlCol="0" anchor="t">
              <a:spAutoFit/>
            </a:bodyPr>
            <a:lstStyle/>
            <a:p>
              <a:pPr>
                <a:lnSpc>
                  <a:spcPts val="3919"/>
                </a:lnSpc>
              </a:pPr>
              <a:r>
                <a:rPr lang="en-US" sz="3200" b="1" spc="221" dirty="0">
                  <a:solidFill>
                    <a:srgbClr val="F6F6ED"/>
                  </a:solidFill>
                  <a:latin typeface="+mn-ea"/>
                </a:rPr>
                <a:t>GREEN INVESTMENT FOR SUSTAINABILITY</a:t>
              </a:r>
            </a:p>
          </p:txBody>
        </p:sp>
      </p:grpSp>
      <p:grpSp>
        <p:nvGrpSpPr>
          <p:cNvPr id="14" name="群組 13"/>
          <p:cNvGrpSpPr/>
          <p:nvPr/>
        </p:nvGrpSpPr>
        <p:grpSpPr>
          <a:xfrm>
            <a:off x="13930852" y="-2109621"/>
            <a:ext cx="4357148" cy="13525224"/>
            <a:chOff x="13930852" y="-2109621"/>
            <a:chExt cx="4357148" cy="13525224"/>
          </a:xfrm>
        </p:grpSpPr>
        <p:sp>
          <p:nvSpPr>
            <p:cNvPr id="6" name="AutoShape 6"/>
            <p:cNvSpPr/>
            <p:nvPr/>
          </p:nvSpPr>
          <p:spPr>
            <a:xfrm>
              <a:off x="15659100" y="0"/>
              <a:ext cx="2628900" cy="10515600"/>
            </a:xfrm>
            <a:prstGeom prst="rect">
              <a:avLst/>
            </a:prstGeom>
            <a:solidFill>
              <a:schemeClr val="bg1"/>
            </a:solidFill>
          </p:spPr>
          <p:txBody>
            <a:bodyPr/>
            <a:lstStyle/>
            <a:p>
              <a:endParaRPr lang="zh-TW" altLang="en-US" dirty="0"/>
            </a:p>
          </p:txBody>
        </p:sp>
        <p:sp>
          <p:nvSpPr>
            <p:cNvPr id="10" name="AutoShape 6"/>
            <p:cNvSpPr/>
            <p:nvPr/>
          </p:nvSpPr>
          <p:spPr>
            <a:xfrm rot="19253031">
              <a:off x="14198569" y="-2109621"/>
              <a:ext cx="3139025" cy="9206887"/>
            </a:xfrm>
            <a:prstGeom prst="rect">
              <a:avLst/>
            </a:prstGeom>
            <a:solidFill>
              <a:schemeClr val="bg1"/>
            </a:solidFill>
          </p:spPr>
          <p:txBody>
            <a:bodyPr/>
            <a:lstStyle/>
            <a:p>
              <a:endParaRPr lang="zh-TW" altLang="en-US" dirty="0"/>
            </a:p>
          </p:txBody>
        </p:sp>
        <p:sp>
          <p:nvSpPr>
            <p:cNvPr id="11" name="AutoShape 6"/>
            <p:cNvSpPr/>
            <p:nvPr/>
          </p:nvSpPr>
          <p:spPr>
            <a:xfrm rot="1807860">
              <a:off x="13930852" y="5098677"/>
              <a:ext cx="2906861" cy="6316926"/>
            </a:xfrm>
            <a:prstGeom prst="rect">
              <a:avLst/>
            </a:prstGeom>
            <a:solidFill>
              <a:schemeClr val="bg1"/>
            </a:solidFill>
          </p:spPr>
        </p:sp>
        <p:sp>
          <p:nvSpPr>
            <p:cNvPr id="12" name="AutoShape 6"/>
            <p:cNvSpPr/>
            <p:nvPr/>
          </p:nvSpPr>
          <p:spPr>
            <a:xfrm rot="1861127">
              <a:off x="16062944" y="3870148"/>
              <a:ext cx="849619" cy="7291415"/>
            </a:xfrm>
            <a:prstGeom prst="rect">
              <a:avLst/>
            </a:prstGeom>
            <a:solidFill>
              <a:srgbClr val="F6F6ED"/>
            </a:solidFill>
          </p:spPr>
          <p:txBody>
            <a:bodyPr/>
            <a:lstStyle/>
            <a:p>
              <a:endParaRPr lang="zh-TW" altLang="en-US" dirty="0"/>
            </a:p>
          </p:txBody>
        </p:sp>
        <p:sp>
          <p:nvSpPr>
            <p:cNvPr id="13" name="AutoShape 6"/>
            <p:cNvSpPr/>
            <p:nvPr/>
          </p:nvSpPr>
          <p:spPr>
            <a:xfrm rot="8445521">
              <a:off x="15776975" y="-1190778"/>
              <a:ext cx="849619" cy="7267051"/>
            </a:xfrm>
            <a:prstGeom prst="rect">
              <a:avLst/>
            </a:prstGeom>
            <a:solidFill>
              <a:srgbClr val="F6F6ED"/>
            </a:solidFill>
          </p:spPr>
          <p:txBody>
            <a:bodyPr/>
            <a:lstStyle/>
            <a:p>
              <a:endParaRPr lang="zh-TW" altLang="en-US" dirty="0"/>
            </a:p>
          </p:txBody>
        </p:sp>
      </p:grpSp>
      <p:pic>
        <p:nvPicPr>
          <p:cNvPr id="22" name="音效 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7322800" y="9321800"/>
            <a:ext cx="812800" cy="812800"/>
          </a:xfrm>
          <a:prstGeom prst="rect">
            <a:avLst/>
          </a:prstGeom>
        </p:spPr>
      </p:pic>
      <p:grpSp>
        <p:nvGrpSpPr>
          <p:cNvPr id="17" name="群組 16"/>
          <p:cNvGrpSpPr/>
          <p:nvPr/>
        </p:nvGrpSpPr>
        <p:grpSpPr>
          <a:xfrm>
            <a:off x="15697200" y="114300"/>
            <a:ext cx="2406659" cy="584775"/>
            <a:chOff x="15843629" y="114300"/>
            <a:chExt cx="2406659" cy="584775"/>
          </a:xfrm>
        </p:grpSpPr>
        <p:sp>
          <p:nvSpPr>
            <p:cNvPr id="7" name="文字方塊 6"/>
            <p:cNvSpPr txBox="1"/>
            <p:nvPr/>
          </p:nvSpPr>
          <p:spPr>
            <a:xfrm>
              <a:off x="15843629" y="114300"/>
              <a:ext cx="1899431" cy="584775"/>
            </a:xfrm>
            <a:prstGeom prst="rect">
              <a:avLst/>
            </a:prstGeom>
            <a:noFill/>
          </p:spPr>
          <p:txBody>
            <a:bodyPr wrap="none" rtlCol="0">
              <a:spAutoFit/>
            </a:bodyPr>
            <a:lstStyle/>
            <a:p>
              <a:r>
                <a:rPr kumimoji="1" lang="en-US" altLang="zh-TW" sz="3200" b="1" dirty="0">
                  <a:ea typeface="Corsiva Hebrew" charset="-79"/>
                  <a:cs typeface="Corsiva Hebrew" charset="-79"/>
                </a:rPr>
                <a:t>Next Page</a:t>
              </a:r>
              <a:endParaRPr kumimoji="1" lang="zh-TW" altLang="en-US" sz="3200" b="1" dirty="0">
                <a:ea typeface="Corsiva Hebrew" charset="-79"/>
                <a:cs typeface="Corsiva Hebrew" charset="-79"/>
              </a:endParaRPr>
            </a:p>
          </p:txBody>
        </p:sp>
        <p:pic>
          <p:nvPicPr>
            <p:cNvPr id="16" name="圖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7678351" y="270292"/>
              <a:ext cx="571937" cy="37740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par>
                          <p:cTn id="7" fill="hold">
                            <p:stCondLst>
                              <p:cond delay="1"/>
                            </p:stCondLst>
                            <p:childTnLst>
                              <p:par>
                                <p:cTn id="8" presetID="1" presetClass="entr" presetSubtype="0" fill="hold" nodeType="afterEffect">
                                  <p:stCondLst>
                                    <p:cond delay="102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0"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778229" y="-2029293"/>
            <a:ext cx="47625" cy="10439400"/>
          </a:xfrm>
          <a:prstGeom prst="rect">
            <a:avLst/>
          </a:prstGeom>
          <a:solidFill>
            <a:srgbClr val="5F8368"/>
          </a:solidFill>
        </p:spPr>
      </p:sp>
      <p:sp>
        <p:nvSpPr>
          <p:cNvPr id="10" name="TextBox 10"/>
          <p:cNvSpPr txBox="1"/>
          <p:nvPr/>
        </p:nvSpPr>
        <p:spPr>
          <a:xfrm>
            <a:off x="295117" y="9506843"/>
            <a:ext cx="966223" cy="459228"/>
          </a:xfrm>
          <a:prstGeom prst="rect">
            <a:avLst/>
          </a:prstGeom>
        </p:spPr>
        <p:txBody>
          <a:bodyPr lIns="0" tIns="0" rIns="0" bIns="0" rtlCol="0" anchor="t">
            <a:spAutoFit/>
          </a:bodyPr>
          <a:lstStyle/>
          <a:p>
            <a:pPr algn="ctr">
              <a:lnSpc>
                <a:spcPts val="3919"/>
              </a:lnSpc>
            </a:pPr>
            <a:r>
              <a:rPr lang="en-US" sz="2800" spc="221" dirty="0">
                <a:solidFill>
                  <a:srgbClr val="5F8368"/>
                </a:solidFill>
                <a:latin typeface="Glacial Indifference Bold"/>
              </a:rPr>
              <a:t>01</a:t>
            </a:r>
          </a:p>
        </p:txBody>
      </p:sp>
      <p:grpSp>
        <p:nvGrpSpPr>
          <p:cNvPr id="22" name="群組 21"/>
          <p:cNvGrpSpPr/>
          <p:nvPr/>
        </p:nvGrpSpPr>
        <p:grpSpPr>
          <a:xfrm>
            <a:off x="11569976" y="5554655"/>
            <a:ext cx="8051523" cy="4656675"/>
            <a:chOff x="11569976" y="5554655"/>
            <a:chExt cx="8051523" cy="4656675"/>
          </a:xfrm>
        </p:grpSpPr>
        <p:sp>
          <p:nvSpPr>
            <p:cNvPr id="11" name="三角形 10"/>
            <p:cNvSpPr/>
            <p:nvPr/>
          </p:nvSpPr>
          <p:spPr>
            <a:xfrm rot="1794095">
              <a:off x="14897099" y="5554655"/>
              <a:ext cx="4724400" cy="3906853"/>
            </a:xfrm>
            <a:prstGeom prst="triangle">
              <a:avLst>
                <a:gd name="adj" fmla="val 5376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 name="AutoShape 7"/>
            <p:cNvSpPr/>
            <p:nvPr/>
          </p:nvSpPr>
          <p:spPr>
            <a:xfrm rot="20127452">
              <a:off x="11862524" y="9175764"/>
              <a:ext cx="7317046" cy="1035566"/>
            </a:xfrm>
            <a:prstGeom prst="rect">
              <a:avLst/>
            </a:prstGeom>
            <a:solidFill>
              <a:srgbClr val="5F8368"/>
            </a:solidFill>
          </p:spPr>
          <p:txBody>
            <a:bodyPr/>
            <a:lstStyle/>
            <a:p>
              <a:endParaRPr lang="zh-TW" altLang="en-US" dirty="0"/>
            </a:p>
          </p:txBody>
        </p:sp>
        <p:sp>
          <p:nvSpPr>
            <p:cNvPr id="12" name="AutoShape 6"/>
            <p:cNvSpPr/>
            <p:nvPr/>
          </p:nvSpPr>
          <p:spPr>
            <a:xfrm rot="3897785">
              <a:off x="14812520" y="5406621"/>
              <a:ext cx="849619" cy="7334708"/>
            </a:xfrm>
            <a:prstGeom prst="rect">
              <a:avLst/>
            </a:prstGeom>
            <a:solidFill>
              <a:srgbClr val="F6F6ED"/>
            </a:solidFill>
          </p:spPr>
          <p:txBody>
            <a:bodyPr/>
            <a:lstStyle/>
            <a:p>
              <a:endParaRPr lang="zh-TW" altLang="en-US" dirty="0"/>
            </a:p>
          </p:txBody>
        </p:sp>
      </p:grpSp>
      <p:sp>
        <p:nvSpPr>
          <p:cNvPr id="13" name="AutoShape 7"/>
          <p:cNvSpPr/>
          <p:nvPr/>
        </p:nvSpPr>
        <p:spPr>
          <a:xfrm>
            <a:off x="0" y="702314"/>
            <a:ext cx="18287999" cy="994103"/>
          </a:xfrm>
          <a:prstGeom prst="homePlate">
            <a:avLst/>
          </a:prstGeom>
          <a:solidFill>
            <a:srgbClr val="5F8368"/>
          </a:solidFill>
        </p:spPr>
        <p:txBody>
          <a:bodyPr/>
          <a:lstStyle/>
          <a:p>
            <a:endParaRPr lang="zh-TW" altLang="en-US" dirty="0"/>
          </a:p>
        </p:txBody>
      </p:sp>
      <p:sp>
        <p:nvSpPr>
          <p:cNvPr id="14" name="AutoShape 6"/>
          <p:cNvSpPr/>
          <p:nvPr/>
        </p:nvSpPr>
        <p:spPr>
          <a:xfrm>
            <a:off x="4778787" y="2817039"/>
            <a:ext cx="5506022" cy="878661"/>
          </a:xfrm>
          <a:prstGeom prst="foldedCorner">
            <a:avLst/>
          </a:prstGeom>
          <a:solidFill>
            <a:srgbClr val="F6F6ED"/>
          </a:solidFill>
        </p:spPr>
        <p:txBody>
          <a:bodyPr anchor="t"/>
          <a:lstStyle/>
          <a:p>
            <a:pPr algn="ctr"/>
            <a:r>
              <a:rPr lang="en-US" altLang="zh-TW" sz="4800" b="1" dirty="0">
                <a:solidFill>
                  <a:srgbClr val="5F8368"/>
                </a:solidFill>
                <a:ea typeface="Arial" charset="0"/>
                <a:cs typeface="Arial" charset="0"/>
              </a:rPr>
              <a:t>Special Features</a:t>
            </a:r>
            <a:endParaRPr lang="zh-TW" altLang="en-US" sz="4800" b="1" dirty="0">
              <a:solidFill>
                <a:srgbClr val="5F8368"/>
              </a:solidFill>
              <a:ea typeface="Arial" charset="0"/>
              <a:cs typeface="Arial" charset="0"/>
            </a:endParaRPr>
          </a:p>
        </p:txBody>
      </p:sp>
      <p:sp>
        <p:nvSpPr>
          <p:cNvPr id="15" name="三角形 14"/>
          <p:cNvSpPr/>
          <p:nvPr/>
        </p:nvSpPr>
        <p:spPr>
          <a:xfrm>
            <a:off x="2857615" y="4582024"/>
            <a:ext cx="1419604" cy="942476"/>
          </a:xfrm>
          <a:prstGeom prst="triangle">
            <a:avLst>
              <a:gd name="adj" fmla="val 522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zh-TW" sz="3600" dirty="0">
                <a:solidFill>
                  <a:schemeClr val="accent3">
                    <a:lumMod val="20000"/>
                    <a:lumOff val="80000"/>
                  </a:schemeClr>
                </a:solidFill>
              </a:rPr>
              <a:t>01</a:t>
            </a:r>
            <a:endParaRPr kumimoji="1" lang="zh-TW" altLang="en-US" sz="3600" dirty="0">
              <a:solidFill>
                <a:schemeClr val="accent3">
                  <a:lumMod val="20000"/>
                  <a:lumOff val="80000"/>
                </a:schemeClr>
              </a:solidFill>
            </a:endParaRPr>
          </a:p>
        </p:txBody>
      </p:sp>
      <p:sp>
        <p:nvSpPr>
          <p:cNvPr id="18" name="文字方塊 17"/>
          <p:cNvSpPr txBox="1"/>
          <p:nvPr/>
        </p:nvSpPr>
        <p:spPr>
          <a:xfrm>
            <a:off x="1828800" y="662419"/>
            <a:ext cx="3477234" cy="1107996"/>
          </a:xfrm>
          <a:prstGeom prst="rect">
            <a:avLst/>
          </a:prstGeom>
          <a:noFill/>
        </p:spPr>
        <p:txBody>
          <a:bodyPr wrap="none" rtlCol="0">
            <a:spAutoFit/>
          </a:bodyPr>
          <a:lstStyle/>
          <a:p>
            <a:r>
              <a:rPr lang="en-US" altLang="zh-TW" sz="6600" dirty="0">
                <a:solidFill>
                  <a:srgbClr val="F6F6ED"/>
                </a:solidFill>
              </a:rPr>
              <a:t>Module 2</a:t>
            </a:r>
          </a:p>
        </p:txBody>
      </p:sp>
      <p:sp>
        <p:nvSpPr>
          <p:cNvPr id="19" name="三角形 18"/>
          <p:cNvSpPr/>
          <p:nvPr/>
        </p:nvSpPr>
        <p:spPr>
          <a:xfrm>
            <a:off x="2899447" y="6487024"/>
            <a:ext cx="1419604" cy="942476"/>
          </a:xfrm>
          <a:prstGeom prst="triangle">
            <a:avLst>
              <a:gd name="adj" fmla="val 5223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zh-TW" sz="3600" dirty="0">
                <a:solidFill>
                  <a:schemeClr val="accent3">
                    <a:lumMod val="20000"/>
                    <a:lumOff val="80000"/>
                  </a:schemeClr>
                </a:solidFill>
              </a:rPr>
              <a:t>02</a:t>
            </a:r>
            <a:endParaRPr kumimoji="1" lang="zh-TW" altLang="en-US" sz="3600" dirty="0">
              <a:solidFill>
                <a:schemeClr val="accent3">
                  <a:lumMod val="20000"/>
                  <a:lumOff val="80000"/>
                </a:schemeClr>
              </a:solidFill>
            </a:endParaRPr>
          </a:p>
        </p:txBody>
      </p:sp>
      <p:sp>
        <p:nvSpPr>
          <p:cNvPr id="20" name="三角形 19"/>
          <p:cNvSpPr/>
          <p:nvPr/>
        </p:nvSpPr>
        <p:spPr>
          <a:xfrm>
            <a:off x="2857615" y="8410107"/>
            <a:ext cx="1419604" cy="942476"/>
          </a:xfrm>
          <a:prstGeom prst="triangle">
            <a:avLst>
              <a:gd name="adj" fmla="val 522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zh-TW" sz="3600" dirty="0">
                <a:solidFill>
                  <a:schemeClr val="accent3">
                    <a:lumMod val="20000"/>
                    <a:lumOff val="80000"/>
                  </a:schemeClr>
                </a:solidFill>
              </a:rPr>
              <a:t>03</a:t>
            </a:r>
            <a:endParaRPr kumimoji="1" lang="zh-TW" altLang="en-US" sz="3600" dirty="0">
              <a:solidFill>
                <a:schemeClr val="accent3">
                  <a:lumMod val="20000"/>
                  <a:lumOff val="80000"/>
                </a:schemeClr>
              </a:solidFill>
            </a:endParaRPr>
          </a:p>
        </p:txBody>
      </p:sp>
      <p:sp>
        <p:nvSpPr>
          <p:cNvPr id="21" name="文字方塊 20"/>
          <p:cNvSpPr txBox="1"/>
          <p:nvPr/>
        </p:nvSpPr>
        <p:spPr>
          <a:xfrm>
            <a:off x="4556596" y="4381500"/>
            <a:ext cx="5931111" cy="646331"/>
          </a:xfrm>
          <a:prstGeom prst="rect">
            <a:avLst/>
          </a:prstGeom>
          <a:noFill/>
        </p:spPr>
        <p:txBody>
          <a:bodyPr wrap="none" rtlCol="0">
            <a:spAutoFit/>
          </a:bodyPr>
          <a:lstStyle/>
          <a:p>
            <a:r>
              <a:rPr kumimoji="1" lang="en-US" altLang="zh-TW" sz="3600" b="1" dirty="0"/>
              <a:t>Introduction of Green Finance</a:t>
            </a:r>
            <a:endParaRPr kumimoji="1" lang="zh-TW" altLang="en-US" sz="2400" dirty="0"/>
          </a:p>
        </p:txBody>
      </p:sp>
      <p:sp>
        <p:nvSpPr>
          <p:cNvPr id="23" name="文字方塊 22"/>
          <p:cNvSpPr txBox="1"/>
          <p:nvPr/>
        </p:nvSpPr>
        <p:spPr>
          <a:xfrm>
            <a:off x="4556596" y="6173569"/>
            <a:ext cx="8855758" cy="646331"/>
          </a:xfrm>
          <a:prstGeom prst="rect">
            <a:avLst/>
          </a:prstGeom>
          <a:noFill/>
        </p:spPr>
        <p:txBody>
          <a:bodyPr wrap="none" rtlCol="0">
            <a:spAutoFit/>
          </a:bodyPr>
          <a:lstStyle/>
          <a:p>
            <a:r>
              <a:rPr kumimoji="1" lang="en-US" altLang="zh-TW" sz="3600" b="1" dirty="0"/>
              <a:t>Understand Green Bond and its development</a:t>
            </a:r>
            <a:endParaRPr kumimoji="1" lang="zh-TW" altLang="zh-TW" sz="3600" b="1" dirty="0"/>
          </a:p>
        </p:txBody>
      </p:sp>
      <p:sp>
        <p:nvSpPr>
          <p:cNvPr id="24" name="文字方塊 23"/>
          <p:cNvSpPr txBox="1"/>
          <p:nvPr/>
        </p:nvSpPr>
        <p:spPr>
          <a:xfrm>
            <a:off x="4556596" y="8078569"/>
            <a:ext cx="7659789" cy="646331"/>
          </a:xfrm>
          <a:prstGeom prst="rect">
            <a:avLst/>
          </a:prstGeom>
          <a:noFill/>
        </p:spPr>
        <p:txBody>
          <a:bodyPr wrap="none" rtlCol="0">
            <a:spAutoFit/>
          </a:bodyPr>
          <a:lstStyle/>
          <a:p>
            <a:r>
              <a:rPr kumimoji="1" lang="en-US" altLang="zh-TW" sz="3600" b="1" dirty="0"/>
              <a:t>Linkage between Green Bonds and ESG</a:t>
            </a:r>
            <a:endParaRPr kumimoji="1" lang="zh-TW" altLang="en-US" sz="3600" b="1" dirty="0"/>
          </a:p>
        </p:txBody>
      </p:sp>
      <p:grpSp>
        <p:nvGrpSpPr>
          <p:cNvPr id="33" name="群組 32"/>
          <p:cNvGrpSpPr/>
          <p:nvPr/>
        </p:nvGrpSpPr>
        <p:grpSpPr>
          <a:xfrm>
            <a:off x="15697200" y="62925"/>
            <a:ext cx="2406659" cy="584775"/>
            <a:chOff x="15843629" y="62925"/>
            <a:chExt cx="2406659" cy="584775"/>
          </a:xfrm>
        </p:grpSpPr>
        <p:sp>
          <p:nvSpPr>
            <p:cNvPr id="34" name="文字方塊 33"/>
            <p:cNvSpPr txBox="1"/>
            <p:nvPr/>
          </p:nvSpPr>
          <p:spPr>
            <a:xfrm>
              <a:off x="15843629" y="62925"/>
              <a:ext cx="1899431" cy="584775"/>
            </a:xfrm>
            <a:prstGeom prst="rect">
              <a:avLst/>
            </a:prstGeom>
            <a:noFill/>
          </p:spPr>
          <p:txBody>
            <a:bodyPr wrap="none" rtlCol="0">
              <a:spAutoFit/>
            </a:bodyPr>
            <a:lstStyle/>
            <a:p>
              <a:r>
                <a:rPr kumimoji="1" lang="en-US" altLang="zh-TW" sz="3200" b="1" dirty="0">
                  <a:latin typeface="+mj-lt"/>
                  <a:ea typeface="Corsiva Hebrew" charset="-79"/>
                  <a:cs typeface="Corsiva Hebrew" charset="-79"/>
                </a:rPr>
                <a:t>Next Page</a:t>
              </a:r>
              <a:endParaRPr kumimoji="1" lang="zh-TW" altLang="en-US" sz="3200" b="1" dirty="0">
                <a:latin typeface="+mj-lt"/>
                <a:ea typeface="Corsiva Hebrew" charset="-79"/>
                <a:cs typeface="Corsiva Hebrew" charset="-79"/>
              </a:endParaRPr>
            </a:p>
          </p:txBody>
        </p:sp>
        <p:pic>
          <p:nvPicPr>
            <p:cNvPr id="35" name="圖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17678351" y="231572"/>
              <a:ext cx="571937" cy="377408"/>
            </a:xfrm>
            <a:prstGeom prst="rect">
              <a:avLst/>
            </a:prstGeom>
          </p:spPr>
        </p:pic>
      </p:grpSp>
      <p:pic>
        <p:nvPicPr>
          <p:cNvPr id="3" name="音效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7322800" y="9321800"/>
            <a:ext cx="812800" cy="812800"/>
          </a:xfrm>
          <a:prstGeom prst="rect">
            <a:avLst/>
          </a:prstGeom>
        </p:spPr>
      </p:pic>
      <p:sp>
        <p:nvSpPr>
          <p:cNvPr id="4" name="文字方塊 3"/>
          <p:cNvSpPr txBox="1"/>
          <p:nvPr/>
        </p:nvSpPr>
        <p:spPr>
          <a:xfrm>
            <a:off x="10468252" y="4493909"/>
            <a:ext cx="2664319" cy="461665"/>
          </a:xfrm>
          <a:prstGeom prst="rect">
            <a:avLst/>
          </a:prstGeom>
          <a:noFill/>
        </p:spPr>
        <p:txBody>
          <a:bodyPr wrap="none" rtlCol="0">
            <a:spAutoFit/>
          </a:bodyPr>
          <a:lstStyle/>
          <a:p>
            <a:r>
              <a:rPr kumimoji="1" lang="en-US" altLang="zh-TW" sz="2400" dirty="0"/>
              <a:t>(Est. time: 4.5 mins)</a:t>
            </a:r>
            <a:endParaRPr kumimoji="1" lang="zh-TW" altLang="en-US" sz="2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9" presetClass="emph" presetSubtype="0" grpId="0" nodeType="afterEffect">
                                  <p:stCondLst>
                                    <p:cond delay="23000"/>
                                  </p:stCondLst>
                                  <p:childTnLst>
                                    <p:set>
                                      <p:cBhvr rctx="PPT">
                                        <p:cTn id="9" dur="indefinite"/>
                                        <p:tgtEl>
                                          <p:spTgt spid="19"/>
                                        </p:tgtEl>
                                        <p:attrNameLst>
                                          <p:attrName>style.opacity</p:attrName>
                                        </p:attrNameLst>
                                      </p:cBhvr>
                                      <p:to>
                                        <p:strVal val="0.5"/>
                                      </p:to>
                                    </p:set>
                                    <p:animEffect filter="image" prLst="opacity: 0.5">
                                      <p:cBhvr rctx="IE">
                                        <p:cTn id="10" dur="indefinite"/>
                                        <p:tgtEl>
                                          <p:spTgt spid="19"/>
                                        </p:tgtEl>
                                      </p:cBhvr>
                                    </p:animEffect>
                                  </p:childTnLst>
                                </p:cTn>
                              </p:par>
                              <p:par>
                                <p:cTn id="11" presetID="1" presetClass="entr" presetSubtype="0" fill="hold" grpId="0" nodeType="withEffect">
                                  <p:stCondLst>
                                    <p:cond delay="23000"/>
                                  </p:stCondLst>
                                  <p:childTnLst>
                                    <p:set>
                                      <p:cBhvr>
                                        <p:cTn id="12" dur="1" fill="hold">
                                          <p:stCondLst>
                                            <p:cond delay="0"/>
                                          </p:stCondLst>
                                        </p:cTn>
                                        <p:tgtEl>
                                          <p:spTgt spid="4"/>
                                        </p:tgtEl>
                                        <p:attrNameLst>
                                          <p:attrName>style.visibility</p:attrName>
                                        </p:attrNameLst>
                                      </p:cBhvr>
                                      <p:to>
                                        <p:strVal val="visible"/>
                                      </p:to>
                                    </p:set>
                                  </p:childTnLst>
                                </p:cTn>
                              </p:par>
                              <p:par>
                                <p:cTn id="13" presetID="9" presetClass="emph" presetSubtype="0" grpId="0" nodeType="withEffect">
                                  <p:stCondLst>
                                    <p:cond delay="23000"/>
                                  </p:stCondLst>
                                  <p:childTnLst>
                                    <p:set>
                                      <p:cBhvr rctx="PPT">
                                        <p:cTn id="14" dur="indefinite"/>
                                        <p:tgtEl>
                                          <p:spTgt spid="20"/>
                                        </p:tgtEl>
                                        <p:attrNameLst>
                                          <p:attrName>style.opacity</p:attrName>
                                        </p:attrNameLst>
                                      </p:cBhvr>
                                      <p:to>
                                        <p:strVal val="0.5"/>
                                      </p:to>
                                    </p:set>
                                    <p:animEffect filter="image" prLst="opacity: 0.5">
                                      <p:cBhvr rctx="IE">
                                        <p:cTn id="15" dur="indefinite"/>
                                        <p:tgtEl>
                                          <p:spTgt spid="20"/>
                                        </p:tgtEl>
                                      </p:cBhvr>
                                    </p:animEffect>
                                  </p:childTnLst>
                                </p:cTn>
                              </p:par>
                              <p:par>
                                <p:cTn id="16" presetID="9" presetClass="emph" presetSubtype="0" grpId="0" nodeType="withEffect">
                                  <p:stCondLst>
                                    <p:cond delay="23000"/>
                                  </p:stCondLst>
                                  <p:childTnLst>
                                    <p:set>
                                      <p:cBhvr rctx="PPT">
                                        <p:cTn id="17" dur="indefinite"/>
                                        <p:tgtEl>
                                          <p:spTgt spid="23"/>
                                        </p:tgtEl>
                                        <p:attrNameLst>
                                          <p:attrName>style.opacity</p:attrName>
                                        </p:attrNameLst>
                                      </p:cBhvr>
                                      <p:to>
                                        <p:strVal val="0.5"/>
                                      </p:to>
                                    </p:set>
                                    <p:animEffect filter="image" prLst="opacity: 0.5">
                                      <p:cBhvr rctx="IE">
                                        <p:cTn id="18" dur="indefinite"/>
                                        <p:tgtEl>
                                          <p:spTgt spid="23"/>
                                        </p:tgtEl>
                                      </p:cBhvr>
                                    </p:animEffect>
                                  </p:childTnLst>
                                </p:cTn>
                              </p:par>
                              <p:par>
                                <p:cTn id="19" presetID="9" presetClass="emph" presetSubtype="0" grpId="0" nodeType="withEffect">
                                  <p:stCondLst>
                                    <p:cond delay="23000"/>
                                  </p:stCondLst>
                                  <p:childTnLst>
                                    <p:set>
                                      <p:cBhvr rctx="PPT">
                                        <p:cTn id="20" dur="indefinite"/>
                                        <p:tgtEl>
                                          <p:spTgt spid="24"/>
                                        </p:tgtEl>
                                        <p:attrNameLst>
                                          <p:attrName>style.opacity</p:attrName>
                                        </p:attrNameLst>
                                      </p:cBhvr>
                                      <p:to>
                                        <p:strVal val="0.5"/>
                                      </p:to>
                                    </p:set>
                                    <p:animEffect filter="image" prLst="opacity: 0.5">
                                      <p:cBhvr rctx="IE">
                                        <p:cTn id="21" dur="indefinite"/>
                                        <p:tgtEl>
                                          <p:spTgt spid="24"/>
                                        </p:tgtEl>
                                      </p:cBhvr>
                                    </p:animEffect>
                                  </p:childTnLst>
                                </p:cTn>
                              </p:par>
                            </p:childTnLst>
                          </p:cTn>
                        </p:par>
                        <p:par>
                          <p:cTn id="22" fill="hold">
                            <p:stCondLst>
                              <p:cond delay="23000"/>
                            </p:stCondLst>
                            <p:childTnLst>
                              <p:par>
                                <p:cTn id="23" presetID="1" presetClass="entr" presetSubtype="0" fill="hold" nodeType="afterEffect">
                                  <p:stCondLst>
                                    <p:cond delay="700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19" grpId="0" animBg="1"/>
      <p:bldP spid="20" grpId="0" animBg="1"/>
      <p:bldP spid="23" grpId="0"/>
      <p:bldP spid="2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76200" y="9332472"/>
            <a:ext cx="966223" cy="459228"/>
          </a:xfrm>
          <a:prstGeom prst="rect">
            <a:avLst/>
          </a:prstGeom>
        </p:spPr>
        <p:txBody>
          <a:bodyPr lIns="0" tIns="0" rIns="0" bIns="0" rtlCol="0" anchor="t">
            <a:spAutoFit/>
          </a:bodyPr>
          <a:lstStyle/>
          <a:p>
            <a:pPr algn="ctr">
              <a:lnSpc>
                <a:spcPts val="3919"/>
              </a:lnSpc>
            </a:pPr>
            <a:r>
              <a:rPr lang="en-US" sz="2800" spc="221" dirty="0">
                <a:solidFill>
                  <a:srgbClr val="5F8368"/>
                </a:solidFill>
                <a:latin typeface="Glacial Indifference Bold"/>
              </a:rPr>
              <a:t>02</a:t>
            </a:r>
          </a:p>
        </p:txBody>
      </p:sp>
      <p:grpSp>
        <p:nvGrpSpPr>
          <p:cNvPr id="14" name="群組 13"/>
          <p:cNvGrpSpPr/>
          <p:nvPr/>
        </p:nvGrpSpPr>
        <p:grpSpPr>
          <a:xfrm rot="21409139">
            <a:off x="13680773" y="6909927"/>
            <a:ext cx="5505331" cy="3448685"/>
            <a:chOff x="11560448" y="5554655"/>
            <a:chExt cx="8061051" cy="4631234"/>
          </a:xfrm>
        </p:grpSpPr>
        <p:sp>
          <p:nvSpPr>
            <p:cNvPr id="15" name="三角形 14"/>
            <p:cNvSpPr/>
            <p:nvPr/>
          </p:nvSpPr>
          <p:spPr>
            <a:xfrm rot="1794095">
              <a:off x="14897099" y="5554655"/>
              <a:ext cx="4724400" cy="3906853"/>
            </a:xfrm>
            <a:prstGeom prst="triangle">
              <a:avLst>
                <a:gd name="adj" fmla="val 5376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AutoShape 7"/>
            <p:cNvSpPr/>
            <p:nvPr/>
          </p:nvSpPr>
          <p:spPr>
            <a:xfrm rot="20127452">
              <a:off x="11856491" y="9150324"/>
              <a:ext cx="7450609" cy="1035565"/>
            </a:xfrm>
            <a:prstGeom prst="rect">
              <a:avLst/>
            </a:prstGeom>
            <a:solidFill>
              <a:srgbClr val="5F8368"/>
            </a:solidFill>
          </p:spPr>
          <p:txBody>
            <a:bodyPr/>
            <a:lstStyle/>
            <a:p>
              <a:endParaRPr lang="zh-TW" altLang="en-US" dirty="0"/>
            </a:p>
          </p:txBody>
        </p:sp>
        <p:sp>
          <p:nvSpPr>
            <p:cNvPr id="17" name="AutoShape 6"/>
            <p:cNvSpPr/>
            <p:nvPr/>
          </p:nvSpPr>
          <p:spPr>
            <a:xfrm rot="3897785">
              <a:off x="14904368" y="5265898"/>
              <a:ext cx="849620" cy="7537459"/>
            </a:xfrm>
            <a:prstGeom prst="rect">
              <a:avLst/>
            </a:prstGeom>
            <a:solidFill>
              <a:srgbClr val="F6F6ED"/>
            </a:solidFill>
          </p:spPr>
          <p:txBody>
            <a:bodyPr/>
            <a:lstStyle/>
            <a:p>
              <a:endParaRPr lang="zh-TW" altLang="en-US" dirty="0"/>
            </a:p>
          </p:txBody>
        </p:sp>
      </p:grpSp>
      <p:sp>
        <p:nvSpPr>
          <p:cNvPr id="18" name="AutoShape 7"/>
          <p:cNvSpPr/>
          <p:nvPr/>
        </p:nvSpPr>
        <p:spPr>
          <a:xfrm>
            <a:off x="0" y="252067"/>
            <a:ext cx="18288000" cy="1190206"/>
          </a:xfrm>
          <a:prstGeom prst="rect">
            <a:avLst/>
          </a:prstGeom>
          <a:solidFill>
            <a:srgbClr val="5F8368"/>
          </a:solidFill>
        </p:spPr>
        <p:txBody>
          <a:bodyPr/>
          <a:lstStyle/>
          <a:p>
            <a:endParaRPr lang="zh-TW" altLang="en-US" dirty="0"/>
          </a:p>
        </p:txBody>
      </p:sp>
      <p:sp>
        <p:nvSpPr>
          <p:cNvPr id="19" name="文字方塊 18"/>
          <p:cNvSpPr txBox="1"/>
          <p:nvPr/>
        </p:nvSpPr>
        <p:spPr>
          <a:xfrm>
            <a:off x="920230" y="8896171"/>
            <a:ext cx="14199711" cy="1200329"/>
          </a:xfrm>
          <a:prstGeom prst="rect">
            <a:avLst/>
          </a:prstGeom>
          <a:noFill/>
        </p:spPr>
        <p:txBody>
          <a:bodyPr wrap="square" rtlCol="0">
            <a:spAutoFit/>
          </a:bodyPr>
          <a:lstStyle/>
          <a:p>
            <a:pPr algn="just"/>
            <a:r>
              <a:rPr lang="en-US" altLang="zh-TW" dirty="0">
                <a:solidFill>
                  <a:schemeClr val="bg1">
                    <a:lumMod val="50000"/>
                  </a:schemeClr>
                </a:solidFill>
                <a:ea typeface="Arial" charset="0"/>
                <a:cs typeface="Arial" charset="0"/>
              </a:rPr>
              <a:t>You may have heard of Green Finance these days. But do you know what does it mean? Actually, “Green finance” can be understood as financing of investments that provide environmental benefits under the idea of sustainable development. These benefits include reduction in air pollution reduction, water pollution and land pollution, energy efficiency improvement and climate change mitigation. Green finance is about internalizing these external benefits. It enhances environmentally-friendly investments and reduces harmful ones.</a:t>
            </a:r>
            <a:r>
              <a:rPr lang="zh-TW" altLang="zh-TW" dirty="0">
                <a:solidFill>
                  <a:schemeClr val="bg1">
                    <a:lumMod val="50000"/>
                  </a:schemeClr>
                </a:solidFill>
                <a:ea typeface="Arial" charset="0"/>
                <a:cs typeface="Arial" charset="0"/>
              </a:rPr>
              <a:t> </a:t>
            </a:r>
            <a:endParaRPr lang="zh-TW" altLang="en-US" dirty="0">
              <a:solidFill>
                <a:schemeClr val="bg1">
                  <a:lumMod val="50000"/>
                </a:schemeClr>
              </a:solidFill>
              <a:ea typeface="Arial" charset="0"/>
              <a:cs typeface="Arial" charset="0"/>
            </a:endParaRPr>
          </a:p>
        </p:txBody>
      </p:sp>
      <p:sp>
        <p:nvSpPr>
          <p:cNvPr id="20" name="文字方塊 19"/>
          <p:cNvSpPr txBox="1"/>
          <p:nvPr/>
        </p:nvSpPr>
        <p:spPr>
          <a:xfrm>
            <a:off x="1066340" y="201917"/>
            <a:ext cx="8075801" cy="769441"/>
          </a:xfrm>
          <a:prstGeom prst="rect">
            <a:avLst/>
          </a:prstGeom>
          <a:noFill/>
        </p:spPr>
        <p:txBody>
          <a:bodyPr wrap="none" rtlCol="0">
            <a:spAutoFit/>
          </a:bodyPr>
          <a:lstStyle/>
          <a:p>
            <a:pPr marL="742950" indent="-742950">
              <a:buAutoNum type="arabicPeriod"/>
            </a:pPr>
            <a:r>
              <a:rPr lang="en-US" altLang="zh-TW" sz="4400" b="1" dirty="0">
                <a:solidFill>
                  <a:schemeClr val="bg1"/>
                </a:solidFill>
              </a:rPr>
              <a:t>Introduction of Green Finance </a:t>
            </a:r>
          </a:p>
        </p:txBody>
      </p:sp>
      <p:sp>
        <p:nvSpPr>
          <p:cNvPr id="21" name="文字方塊 20"/>
          <p:cNvSpPr txBox="1"/>
          <p:nvPr/>
        </p:nvSpPr>
        <p:spPr>
          <a:xfrm>
            <a:off x="1828800" y="820720"/>
            <a:ext cx="4945008" cy="584775"/>
          </a:xfrm>
          <a:prstGeom prst="rect">
            <a:avLst/>
          </a:prstGeom>
          <a:noFill/>
        </p:spPr>
        <p:txBody>
          <a:bodyPr wrap="none" rtlCol="0">
            <a:spAutoFit/>
          </a:bodyPr>
          <a:lstStyle/>
          <a:p>
            <a:r>
              <a:rPr kumimoji="1" lang="en-US" altLang="zh-TW" sz="3200" dirty="0">
                <a:solidFill>
                  <a:schemeClr val="bg1"/>
                </a:solidFill>
              </a:rPr>
              <a:t>1.1 Green Finance Definition</a:t>
            </a:r>
            <a:endParaRPr kumimoji="1" lang="zh-TW" altLang="en-US" sz="3200" dirty="0">
              <a:solidFill>
                <a:schemeClr val="bg1"/>
              </a:solidFill>
            </a:endParaRPr>
          </a:p>
        </p:txBody>
      </p:sp>
      <p:cxnSp>
        <p:nvCxnSpPr>
          <p:cNvPr id="22" name="直接连接符 13">
            <a:extLst>
              <a:ext uri="{FF2B5EF4-FFF2-40B4-BE49-F238E27FC236}">
                <a16:creationId xmlns:a16="http://schemas.microsoft.com/office/drawing/2014/main" id="{2A06740F-89A8-4984-8376-99983DECC654}"/>
              </a:ext>
            </a:extLst>
          </p:cNvPr>
          <p:cNvCxnSpPr>
            <a:cxnSpLocks/>
          </p:cNvCxnSpPr>
          <p:nvPr/>
        </p:nvCxnSpPr>
        <p:spPr>
          <a:xfrm>
            <a:off x="990600" y="8724900"/>
            <a:ext cx="14129341" cy="46337"/>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向右箭號 29"/>
          <p:cNvSpPr/>
          <p:nvPr/>
        </p:nvSpPr>
        <p:spPr>
          <a:xfrm>
            <a:off x="5095773" y="4921353"/>
            <a:ext cx="1121953" cy="1034168"/>
          </a:xfrm>
          <a:prstGeom prst="rightArrow">
            <a:avLst/>
          </a:prstGeom>
          <a:gradFill flip="none" rotWithShape="1">
            <a:gsLst>
              <a:gs pos="0">
                <a:srgbClr val="BFD69C">
                  <a:tint val="66000"/>
                  <a:satMod val="160000"/>
                </a:srgbClr>
              </a:gs>
              <a:gs pos="50000">
                <a:srgbClr val="BFD69C">
                  <a:tint val="44500"/>
                  <a:satMod val="160000"/>
                </a:srgbClr>
              </a:gs>
              <a:gs pos="100000">
                <a:srgbClr val="BFD69C">
                  <a:tint val="23500"/>
                  <a:satMod val="160000"/>
                </a:srgbClr>
              </a:gs>
            </a:gsLst>
            <a:lin ang="2700000" scaled="1"/>
            <a:tileRect/>
          </a:gradFill>
          <a:ln w="57150">
            <a:solidFill>
              <a:srgbClr val="81A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 name="群組 1"/>
          <p:cNvGrpSpPr/>
          <p:nvPr/>
        </p:nvGrpSpPr>
        <p:grpSpPr>
          <a:xfrm>
            <a:off x="7241425" y="3417628"/>
            <a:ext cx="3657600" cy="3214287"/>
            <a:chOff x="11383702" y="2124509"/>
            <a:chExt cx="3657600" cy="3214287"/>
          </a:xfrm>
        </p:grpSpPr>
        <p:sp>
          <p:nvSpPr>
            <p:cNvPr id="4" name="TextBox 4"/>
            <p:cNvSpPr txBox="1"/>
            <p:nvPr/>
          </p:nvSpPr>
          <p:spPr>
            <a:xfrm>
              <a:off x="11383702" y="3144994"/>
              <a:ext cx="3657600" cy="1926874"/>
            </a:xfrm>
            <a:prstGeom prst="rect">
              <a:avLst/>
            </a:prstGeom>
          </p:spPr>
          <p:txBody>
            <a:bodyPr wrap="square" lIns="0" tIns="0" rIns="0" bIns="0" rtlCol="0" anchor="t">
              <a:spAutoFit/>
            </a:bodyPr>
            <a:lstStyle/>
            <a:p>
              <a:pPr algn="ctr">
                <a:lnSpc>
                  <a:spcPts val="7488"/>
                </a:lnSpc>
              </a:pPr>
              <a:r>
                <a:rPr lang="en-US" sz="7200" b="1" dirty="0">
                  <a:solidFill>
                    <a:srgbClr val="5F8368"/>
                  </a:solidFill>
                  <a:latin typeface="+mj-lt"/>
                  <a:ea typeface="Comic Sans MS" charset="0"/>
                  <a:cs typeface="Comic Sans MS" charset="0"/>
                </a:rPr>
                <a:t>G</a:t>
              </a:r>
              <a:r>
                <a:rPr lang="en-US" sz="7200" b="1" dirty="0">
                  <a:solidFill>
                    <a:srgbClr val="81AA6D"/>
                  </a:solidFill>
                  <a:latin typeface="+mj-lt"/>
                  <a:ea typeface="Comic Sans MS" charset="0"/>
                  <a:cs typeface="Comic Sans MS" charset="0"/>
                </a:rPr>
                <a:t>R</a:t>
              </a:r>
              <a:r>
                <a:rPr lang="en-US" sz="7200" b="1" dirty="0">
                  <a:solidFill>
                    <a:srgbClr val="5F8368"/>
                  </a:solidFill>
                  <a:latin typeface="+mj-lt"/>
                  <a:ea typeface="Comic Sans MS" charset="0"/>
                  <a:cs typeface="Comic Sans MS" charset="0"/>
                </a:rPr>
                <a:t>E</a:t>
              </a:r>
              <a:r>
                <a:rPr lang="en-US" sz="7200" b="1" dirty="0">
                  <a:solidFill>
                    <a:srgbClr val="81AA6D"/>
                  </a:solidFill>
                  <a:latin typeface="+mj-lt"/>
                  <a:ea typeface="Comic Sans MS" charset="0"/>
                  <a:cs typeface="Comic Sans MS" charset="0"/>
                </a:rPr>
                <a:t>E</a:t>
              </a:r>
              <a:r>
                <a:rPr lang="en-US" sz="7200" b="1" dirty="0">
                  <a:solidFill>
                    <a:srgbClr val="5F8368"/>
                  </a:solidFill>
                  <a:latin typeface="+mj-lt"/>
                  <a:ea typeface="Comic Sans MS" charset="0"/>
                  <a:cs typeface="Comic Sans MS" charset="0"/>
                </a:rPr>
                <a:t>N </a:t>
              </a:r>
            </a:p>
            <a:p>
              <a:pPr algn="ctr">
                <a:lnSpc>
                  <a:spcPts val="7488"/>
                </a:lnSpc>
              </a:pPr>
              <a:r>
                <a:rPr lang="en-US" sz="7200" b="1" dirty="0">
                  <a:solidFill>
                    <a:srgbClr val="5F8368"/>
                  </a:solidFill>
                  <a:latin typeface="+mj-lt"/>
                  <a:ea typeface="Comic Sans MS" charset="0"/>
                  <a:cs typeface="Comic Sans MS" charset="0"/>
                </a:rPr>
                <a:t>F</a:t>
              </a:r>
              <a:r>
                <a:rPr lang="en-US" sz="7200" b="1" dirty="0">
                  <a:solidFill>
                    <a:srgbClr val="81AA6D"/>
                  </a:solidFill>
                  <a:latin typeface="+mj-lt"/>
                  <a:ea typeface="Comic Sans MS" charset="0"/>
                  <a:cs typeface="Comic Sans MS" charset="0"/>
                </a:rPr>
                <a:t>I</a:t>
              </a:r>
              <a:r>
                <a:rPr lang="en-US" sz="7200" b="1" dirty="0">
                  <a:solidFill>
                    <a:srgbClr val="5F8368"/>
                  </a:solidFill>
                  <a:latin typeface="+mj-lt"/>
                  <a:ea typeface="Comic Sans MS" charset="0"/>
                  <a:cs typeface="Comic Sans MS" charset="0"/>
                </a:rPr>
                <a:t>N</a:t>
              </a:r>
              <a:r>
                <a:rPr lang="en-US" sz="7200" b="1" dirty="0">
                  <a:solidFill>
                    <a:srgbClr val="81AA6D"/>
                  </a:solidFill>
                  <a:latin typeface="+mj-lt"/>
                  <a:ea typeface="Comic Sans MS" charset="0"/>
                  <a:cs typeface="Comic Sans MS" charset="0"/>
                </a:rPr>
                <a:t>A</a:t>
              </a:r>
              <a:r>
                <a:rPr lang="en-US" sz="7200" b="1" dirty="0">
                  <a:solidFill>
                    <a:srgbClr val="5F8368"/>
                  </a:solidFill>
                  <a:latin typeface="+mj-lt"/>
                  <a:ea typeface="Comic Sans MS" charset="0"/>
                  <a:cs typeface="Comic Sans MS" charset="0"/>
                </a:rPr>
                <a:t>N</a:t>
              </a:r>
              <a:r>
                <a:rPr lang="en-US" sz="7200" b="1" dirty="0">
                  <a:solidFill>
                    <a:srgbClr val="81AA6D"/>
                  </a:solidFill>
                  <a:latin typeface="+mj-lt"/>
                  <a:ea typeface="Comic Sans MS" charset="0"/>
                  <a:cs typeface="Comic Sans MS" charset="0"/>
                </a:rPr>
                <a:t>C</a:t>
              </a:r>
              <a:r>
                <a:rPr lang="en-US" sz="7200" b="1" dirty="0">
                  <a:solidFill>
                    <a:srgbClr val="5F8368"/>
                  </a:solidFill>
                  <a:latin typeface="+mj-lt"/>
                  <a:ea typeface="Comic Sans MS" charset="0"/>
                  <a:cs typeface="Comic Sans MS" charset="0"/>
                </a:rPr>
                <a:t>E</a:t>
              </a:r>
            </a:p>
          </p:txBody>
        </p:sp>
        <p:pic>
          <p:nvPicPr>
            <p:cNvPr id="33" name="圖片 32"/>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1552611" y="2124509"/>
              <a:ext cx="3214287" cy="3214287"/>
            </a:xfrm>
            <a:prstGeom prst="rect">
              <a:avLst/>
            </a:prstGeom>
          </p:spPr>
        </p:pic>
      </p:grpSp>
      <p:grpSp>
        <p:nvGrpSpPr>
          <p:cNvPr id="55" name="群組 54"/>
          <p:cNvGrpSpPr/>
          <p:nvPr/>
        </p:nvGrpSpPr>
        <p:grpSpPr>
          <a:xfrm>
            <a:off x="6588815" y="2709621"/>
            <a:ext cx="5903748" cy="4895610"/>
            <a:chOff x="6588815" y="2354770"/>
            <a:chExt cx="5903748" cy="4895610"/>
          </a:xfrm>
        </p:grpSpPr>
        <p:grpSp>
          <p:nvGrpSpPr>
            <p:cNvPr id="3" name="群組 2"/>
            <p:cNvGrpSpPr/>
            <p:nvPr/>
          </p:nvGrpSpPr>
          <p:grpSpPr>
            <a:xfrm>
              <a:off x="6588815" y="2354770"/>
              <a:ext cx="5015041" cy="4842562"/>
              <a:chOff x="6460835" y="1687150"/>
              <a:chExt cx="5015041" cy="4842562"/>
            </a:xfrm>
          </p:grpSpPr>
          <p:pic>
            <p:nvPicPr>
              <p:cNvPr id="29" name="圖片 28"/>
              <p:cNvPicPr>
                <a:picLocks noChangeAspect="1"/>
              </p:cNvPicPr>
              <p:nvPr/>
            </p:nvPicPr>
            <p:blipFill>
              <a:blip r:embed="rId7">
                <a:alphaModFix amt="85000"/>
                <a:extLst>
                  <a:ext uri="{28A0092B-C50C-407E-A947-70E740481C1C}">
                    <a14:useLocalDpi xmlns:a14="http://schemas.microsoft.com/office/drawing/2010/main" val="0"/>
                  </a:ext>
                </a:extLst>
              </a:blip>
              <a:stretch>
                <a:fillRect/>
              </a:stretch>
            </p:blipFill>
            <p:spPr>
              <a:xfrm>
                <a:off x="7286149" y="1830437"/>
                <a:ext cx="3289702" cy="3289702"/>
              </a:xfrm>
              <a:prstGeom prst="rect">
                <a:avLst/>
              </a:prstGeom>
            </p:spPr>
          </p:pic>
          <p:sp>
            <p:nvSpPr>
              <p:cNvPr id="27" name="文字方塊 26"/>
              <p:cNvSpPr txBox="1"/>
              <p:nvPr/>
            </p:nvSpPr>
            <p:spPr>
              <a:xfrm>
                <a:off x="7352398" y="4859661"/>
                <a:ext cx="3239402" cy="1323439"/>
              </a:xfrm>
              <a:prstGeom prst="rect">
                <a:avLst/>
              </a:prstGeom>
              <a:noFill/>
            </p:spPr>
            <p:txBody>
              <a:bodyPr wrap="square" rtlCol="0">
                <a:spAutoFit/>
              </a:bodyPr>
              <a:lstStyle/>
              <a:p>
                <a:pPr algn="ctr"/>
                <a:r>
                  <a:rPr kumimoji="1" lang="en-US" altLang="zh-TW" sz="4000" dirty="0"/>
                  <a:t>Sustainable Development</a:t>
                </a:r>
                <a:endParaRPr kumimoji="1" lang="zh-TW" altLang="en-US" sz="4000" dirty="0"/>
              </a:p>
            </p:txBody>
          </p:sp>
          <p:sp>
            <p:nvSpPr>
              <p:cNvPr id="34" name="橢圓 33"/>
              <p:cNvSpPr>
                <a:spLocks noChangeAspect="1"/>
              </p:cNvSpPr>
              <p:nvPr/>
            </p:nvSpPr>
            <p:spPr>
              <a:xfrm>
                <a:off x="6460835" y="1687150"/>
                <a:ext cx="5015041" cy="4842562"/>
              </a:xfrm>
              <a:prstGeom prst="ellipse">
                <a:avLst/>
              </a:prstGeom>
              <a:noFill/>
              <a:ln w="38100">
                <a:solidFill>
                  <a:srgbClr val="81AA6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cxnSp>
          <p:nvCxnSpPr>
            <p:cNvPr id="37" name="直線箭頭接點 36"/>
            <p:cNvCxnSpPr/>
            <p:nvPr/>
          </p:nvCxnSpPr>
          <p:spPr>
            <a:xfrm flipV="1">
              <a:off x="11457326" y="2564134"/>
              <a:ext cx="1035237" cy="432257"/>
            </a:xfrm>
            <a:prstGeom prst="straightConnector1">
              <a:avLst/>
            </a:prstGeom>
            <a:ln w="38100">
              <a:solidFill>
                <a:srgbClr val="81AA6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直線箭頭接點 43"/>
            <p:cNvCxnSpPr/>
            <p:nvPr/>
          </p:nvCxnSpPr>
          <p:spPr>
            <a:xfrm flipH="1" flipV="1">
              <a:off x="11859945" y="5237562"/>
              <a:ext cx="632618" cy="32095"/>
            </a:xfrm>
            <a:prstGeom prst="straightConnector1">
              <a:avLst/>
            </a:prstGeom>
            <a:ln w="38100">
              <a:solidFill>
                <a:srgbClr val="81AA6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線箭頭接點 45"/>
            <p:cNvCxnSpPr/>
            <p:nvPr/>
          </p:nvCxnSpPr>
          <p:spPr>
            <a:xfrm flipH="1" flipV="1">
              <a:off x="11220849" y="6723341"/>
              <a:ext cx="890029" cy="527039"/>
            </a:xfrm>
            <a:prstGeom prst="straightConnector1">
              <a:avLst/>
            </a:prstGeom>
            <a:ln w="38100">
              <a:solidFill>
                <a:srgbClr val="81AA6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a:off x="12918326" y="1979445"/>
            <a:ext cx="2973733" cy="828843"/>
            <a:chOff x="13561667" y="1571457"/>
            <a:chExt cx="2973733" cy="828843"/>
          </a:xfrm>
        </p:grpSpPr>
        <p:sp>
          <p:nvSpPr>
            <p:cNvPr id="38" name="文字方塊 37"/>
            <p:cNvSpPr txBox="1"/>
            <p:nvPr/>
          </p:nvSpPr>
          <p:spPr>
            <a:xfrm>
              <a:off x="13561667" y="1797565"/>
              <a:ext cx="2440333" cy="584775"/>
            </a:xfrm>
            <a:prstGeom prst="rect">
              <a:avLst/>
            </a:prstGeom>
            <a:noFill/>
          </p:spPr>
          <p:txBody>
            <a:bodyPr wrap="square" rtlCol="0">
              <a:spAutoFit/>
            </a:bodyPr>
            <a:lstStyle/>
            <a:p>
              <a:r>
                <a:rPr kumimoji="1" lang="en-US" altLang="zh-TW" sz="3200" b="1" dirty="0">
                  <a:solidFill>
                    <a:schemeClr val="accent2">
                      <a:lumMod val="75000"/>
                    </a:schemeClr>
                  </a:solidFill>
                </a:rPr>
                <a:t>Air pollution</a:t>
              </a:r>
            </a:p>
          </p:txBody>
        </p:sp>
        <p:pic>
          <p:nvPicPr>
            <p:cNvPr id="13" name="圖片 12"/>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706557" y="1571457"/>
              <a:ext cx="828843" cy="828843"/>
            </a:xfrm>
            <a:prstGeom prst="rect">
              <a:avLst/>
            </a:prstGeom>
          </p:spPr>
        </p:pic>
      </p:grpSp>
      <p:grpSp>
        <p:nvGrpSpPr>
          <p:cNvPr id="26" name="群組 25"/>
          <p:cNvGrpSpPr/>
          <p:nvPr/>
        </p:nvGrpSpPr>
        <p:grpSpPr>
          <a:xfrm>
            <a:off x="12824023" y="2985246"/>
            <a:ext cx="3612298" cy="750688"/>
            <a:chOff x="13467364" y="2793464"/>
            <a:chExt cx="3612298" cy="750688"/>
          </a:xfrm>
        </p:grpSpPr>
        <p:sp>
          <p:nvSpPr>
            <p:cNvPr id="7" name="文字方塊 6"/>
            <p:cNvSpPr txBox="1"/>
            <p:nvPr/>
          </p:nvSpPr>
          <p:spPr>
            <a:xfrm>
              <a:off x="14249400" y="2846228"/>
              <a:ext cx="2830262" cy="584775"/>
            </a:xfrm>
            <a:prstGeom prst="rect">
              <a:avLst/>
            </a:prstGeom>
            <a:noFill/>
          </p:spPr>
          <p:txBody>
            <a:bodyPr wrap="none" rtlCol="0">
              <a:spAutoFit/>
            </a:bodyPr>
            <a:lstStyle/>
            <a:p>
              <a:r>
                <a:rPr kumimoji="1" lang="en-US" altLang="zh-TW" sz="3200" b="1" dirty="0">
                  <a:solidFill>
                    <a:schemeClr val="accent1">
                      <a:lumMod val="75000"/>
                    </a:schemeClr>
                  </a:solidFill>
                </a:rPr>
                <a:t>Water</a:t>
              </a:r>
              <a:r>
                <a:rPr kumimoji="1" lang="en-US" altLang="zh-TW" b="1" dirty="0">
                  <a:solidFill>
                    <a:schemeClr val="accent1">
                      <a:lumMod val="75000"/>
                    </a:schemeClr>
                  </a:solidFill>
                </a:rPr>
                <a:t> </a:t>
              </a:r>
              <a:r>
                <a:rPr kumimoji="1" lang="en-US" altLang="zh-TW" sz="3200" b="1" dirty="0">
                  <a:solidFill>
                    <a:schemeClr val="accent1">
                      <a:lumMod val="75000"/>
                    </a:schemeClr>
                  </a:solidFill>
                </a:rPr>
                <a:t>pollution</a:t>
              </a:r>
            </a:p>
          </p:txBody>
        </p:sp>
        <p:pic>
          <p:nvPicPr>
            <p:cNvPr id="23" name="圖片 22"/>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467364" y="2793464"/>
              <a:ext cx="750688" cy="750688"/>
            </a:xfrm>
            <a:prstGeom prst="rect">
              <a:avLst/>
            </a:prstGeom>
          </p:spPr>
        </p:pic>
      </p:grpSp>
      <p:grpSp>
        <p:nvGrpSpPr>
          <p:cNvPr id="25" name="群組 24"/>
          <p:cNvGrpSpPr/>
          <p:nvPr/>
        </p:nvGrpSpPr>
        <p:grpSpPr>
          <a:xfrm>
            <a:off x="12867526" y="3612464"/>
            <a:ext cx="3399611" cy="959278"/>
            <a:chOff x="13561667" y="4482007"/>
            <a:chExt cx="3399611" cy="959278"/>
          </a:xfrm>
        </p:grpSpPr>
        <p:sp>
          <p:nvSpPr>
            <p:cNvPr id="8" name="文字方塊 7"/>
            <p:cNvSpPr txBox="1"/>
            <p:nvPr/>
          </p:nvSpPr>
          <p:spPr>
            <a:xfrm>
              <a:off x="13561667" y="4743978"/>
              <a:ext cx="2598788" cy="584775"/>
            </a:xfrm>
            <a:prstGeom prst="rect">
              <a:avLst/>
            </a:prstGeom>
            <a:noFill/>
          </p:spPr>
          <p:txBody>
            <a:bodyPr wrap="none" rtlCol="0">
              <a:spAutoFit/>
            </a:bodyPr>
            <a:lstStyle/>
            <a:p>
              <a:r>
                <a:rPr kumimoji="1" lang="en-US" altLang="zh-TW" sz="3200" b="1" dirty="0">
                  <a:solidFill>
                    <a:schemeClr val="accent6">
                      <a:lumMod val="75000"/>
                    </a:schemeClr>
                  </a:solidFill>
                </a:rPr>
                <a:t>Land</a:t>
              </a:r>
              <a:r>
                <a:rPr kumimoji="1" lang="en-US" altLang="zh-TW" b="1" dirty="0">
                  <a:solidFill>
                    <a:schemeClr val="accent6">
                      <a:lumMod val="75000"/>
                    </a:schemeClr>
                  </a:solidFill>
                </a:rPr>
                <a:t> </a:t>
              </a:r>
              <a:r>
                <a:rPr kumimoji="1" lang="en-US" altLang="zh-TW" sz="3200" b="1" dirty="0">
                  <a:solidFill>
                    <a:schemeClr val="accent6">
                      <a:lumMod val="75000"/>
                    </a:schemeClr>
                  </a:solidFill>
                </a:rPr>
                <a:t>pollution</a:t>
              </a:r>
            </a:p>
          </p:txBody>
        </p:sp>
        <p:pic>
          <p:nvPicPr>
            <p:cNvPr id="24" name="圖片 23"/>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02000" y="4482007"/>
              <a:ext cx="959278" cy="959278"/>
            </a:xfrm>
            <a:prstGeom prst="rect">
              <a:avLst/>
            </a:prstGeom>
          </p:spPr>
        </p:pic>
      </p:grpSp>
      <p:grpSp>
        <p:nvGrpSpPr>
          <p:cNvPr id="41" name="群組 40"/>
          <p:cNvGrpSpPr/>
          <p:nvPr/>
        </p:nvGrpSpPr>
        <p:grpSpPr>
          <a:xfrm>
            <a:off x="12824023" y="5336380"/>
            <a:ext cx="3972742" cy="794331"/>
            <a:chOff x="12918326" y="4817198"/>
            <a:chExt cx="3972742" cy="794331"/>
          </a:xfrm>
        </p:grpSpPr>
        <p:sp>
          <p:nvSpPr>
            <p:cNvPr id="42" name="文字方塊 41"/>
            <p:cNvSpPr txBox="1"/>
            <p:nvPr/>
          </p:nvSpPr>
          <p:spPr>
            <a:xfrm>
              <a:off x="13639800" y="4863525"/>
              <a:ext cx="3251268" cy="584775"/>
            </a:xfrm>
            <a:prstGeom prst="rect">
              <a:avLst/>
            </a:prstGeom>
            <a:noFill/>
          </p:spPr>
          <p:txBody>
            <a:bodyPr wrap="square" rtlCol="0">
              <a:spAutoFit/>
            </a:bodyPr>
            <a:lstStyle/>
            <a:p>
              <a:r>
                <a:rPr kumimoji="1" lang="en-US" altLang="zh-TW" sz="3200" b="1" dirty="0">
                  <a:solidFill>
                    <a:schemeClr val="accent5">
                      <a:lumMod val="75000"/>
                    </a:schemeClr>
                  </a:solidFill>
                </a:rPr>
                <a:t>Energy efficiency</a:t>
              </a:r>
              <a:endParaRPr kumimoji="1" lang="zh-TW" altLang="en-US" sz="3200" b="1" dirty="0">
                <a:solidFill>
                  <a:schemeClr val="accent5">
                    <a:lumMod val="75000"/>
                  </a:schemeClr>
                </a:solidFill>
              </a:endParaRPr>
            </a:p>
          </p:txBody>
        </p:sp>
        <p:pic>
          <p:nvPicPr>
            <p:cNvPr id="35" name="圖片 34"/>
            <p:cNvPicPr>
              <a:picLocks noChangeAspect="1"/>
            </p:cNvPicPr>
            <p:nvPr/>
          </p:nvPicPr>
          <p:blipFill>
            <a:blip r:embed="rId11" cstate="print">
              <a:alphaModFix/>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12918326" y="4817198"/>
              <a:ext cx="794331" cy="794331"/>
            </a:xfrm>
            <a:prstGeom prst="rect">
              <a:avLst/>
            </a:prstGeom>
          </p:spPr>
        </p:pic>
      </p:grpSp>
      <p:grpSp>
        <p:nvGrpSpPr>
          <p:cNvPr id="45" name="群組 44"/>
          <p:cNvGrpSpPr/>
          <p:nvPr/>
        </p:nvGrpSpPr>
        <p:grpSpPr>
          <a:xfrm>
            <a:off x="12320385" y="7208368"/>
            <a:ext cx="3467113" cy="678332"/>
            <a:chOff x="12378865" y="7199511"/>
            <a:chExt cx="3467113" cy="678332"/>
          </a:xfrm>
        </p:grpSpPr>
        <p:sp>
          <p:nvSpPr>
            <p:cNvPr id="43" name="文字方塊 42"/>
            <p:cNvSpPr txBox="1"/>
            <p:nvPr/>
          </p:nvSpPr>
          <p:spPr>
            <a:xfrm>
              <a:off x="12378865" y="7293068"/>
              <a:ext cx="3069042" cy="584775"/>
            </a:xfrm>
            <a:prstGeom prst="rect">
              <a:avLst/>
            </a:prstGeom>
            <a:noFill/>
          </p:spPr>
          <p:txBody>
            <a:bodyPr wrap="square" rtlCol="0">
              <a:spAutoFit/>
            </a:bodyPr>
            <a:lstStyle/>
            <a:p>
              <a:r>
                <a:rPr kumimoji="1" lang="en-US" altLang="zh-TW" sz="3200" b="1" dirty="0">
                  <a:solidFill>
                    <a:srgbClr val="769A62"/>
                  </a:solidFill>
                </a:rPr>
                <a:t>Climate change</a:t>
              </a:r>
              <a:endParaRPr kumimoji="1" lang="zh-TW" altLang="en-US" sz="3200" dirty="0">
                <a:solidFill>
                  <a:srgbClr val="769A62"/>
                </a:solidFill>
              </a:endParaRPr>
            </a:p>
          </p:txBody>
        </p:sp>
        <p:pic>
          <p:nvPicPr>
            <p:cNvPr id="40" name="圖片 39"/>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167646" y="7199511"/>
              <a:ext cx="678332" cy="678332"/>
            </a:xfrm>
            <a:prstGeom prst="rect">
              <a:avLst/>
            </a:prstGeom>
          </p:spPr>
        </p:pic>
      </p:grpSp>
      <p:pic>
        <p:nvPicPr>
          <p:cNvPr id="60" name="圖片 59"/>
          <p:cNvPicPr>
            <a:picLocks noChangeAspect="1"/>
          </p:cNvPicPr>
          <p:nvPr/>
        </p:nvPicPr>
        <p:blipFill>
          <a:blip r:embed="rId13">
            <a:duotone>
              <a:schemeClr val="accent2">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15792392" y="1723021"/>
            <a:ext cx="2540000" cy="3488365"/>
          </a:xfrm>
          <a:prstGeom prst="rect">
            <a:avLst/>
          </a:prstGeom>
        </p:spPr>
      </p:pic>
      <p:pic>
        <p:nvPicPr>
          <p:cNvPr id="32" name="音效 3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7322800" y="9321800"/>
            <a:ext cx="812800" cy="812800"/>
          </a:xfrm>
          <a:prstGeom prst="rect">
            <a:avLst/>
          </a:prstGeom>
        </p:spPr>
      </p:pic>
      <p:grpSp>
        <p:nvGrpSpPr>
          <p:cNvPr id="48" name="群組 47"/>
          <p:cNvGrpSpPr/>
          <p:nvPr/>
        </p:nvGrpSpPr>
        <p:grpSpPr>
          <a:xfrm>
            <a:off x="15697200" y="215325"/>
            <a:ext cx="2406659" cy="584775"/>
            <a:chOff x="15843629" y="76514"/>
            <a:chExt cx="2406659" cy="584775"/>
          </a:xfrm>
        </p:grpSpPr>
        <p:sp>
          <p:nvSpPr>
            <p:cNvPr id="49" name="文字方塊 48"/>
            <p:cNvSpPr txBox="1"/>
            <p:nvPr/>
          </p:nvSpPr>
          <p:spPr>
            <a:xfrm>
              <a:off x="15843629" y="76514"/>
              <a:ext cx="1899431" cy="584775"/>
            </a:xfrm>
            <a:prstGeom prst="rect">
              <a:avLst/>
            </a:prstGeom>
            <a:noFill/>
          </p:spPr>
          <p:txBody>
            <a:bodyPr wrap="none" rtlCol="0">
              <a:spAutoFit/>
            </a:bodyPr>
            <a:lstStyle/>
            <a:p>
              <a:r>
                <a:rPr kumimoji="1" lang="en-US" altLang="zh-TW" sz="3200" b="1" dirty="0">
                  <a:solidFill>
                    <a:schemeClr val="bg1">
                      <a:lumMod val="85000"/>
                    </a:schemeClr>
                  </a:solidFill>
                  <a:ea typeface="Corsiva Hebrew" charset="-79"/>
                  <a:cs typeface="Corsiva Hebrew" charset="-79"/>
                </a:rPr>
                <a:t>Next Page</a:t>
              </a:r>
              <a:endParaRPr kumimoji="1" lang="zh-TW" altLang="en-US" sz="3200" b="1" dirty="0">
                <a:solidFill>
                  <a:schemeClr val="bg1">
                    <a:lumMod val="85000"/>
                  </a:schemeClr>
                </a:solidFill>
                <a:ea typeface="Corsiva Hebrew" charset="-79"/>
                <a:cs typeface="Corsiva Hebrew" charset="-79"/>
              </a:endParaRPr>
            </a:p>
          </p:txBody>
        </p:sp>
        <p:pic>
          <p:nvPicPr>
            <p:cNvPr id="50" name="圖片 49"/>
            <p:cNvPicPr>
              <a:picLocks noChangeAspect="1"/>
            </p:cNvPicPr>
            <p:nvPr/>
          </p:nvPicPr>
          <p:blipFill>
            <a:blip r:embed="rId15" cstate="print">
              <a:alphaModFix/>
              <a:lum bright="70000" contrast="-70000"/>
              <a:extLst>
                <a:ext uri="{28A0092B-C50C-407E-A947-70E740481C1C}">
                  <a14:useLocalDpi xmlns:a14="http://schemas.microsoft.com/office/drawing/2010/main" val="0"/>
                </a:ext>
              </a:extLst>
            </a:blip>
            <a:stretch>
              <a:fillRect/>
            </a:stretch>
          </p:blipFill>
          <p:spPr>
            <a:xfrm flipH="1" flipV="1">
              <a:off x="17678351" y="231572"/>
              <a:ext cx="571937" cy="37740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par>
                          <p:cTn id="7" fill="hold">
                            <p:stCondLst>
                              <p:cond delay="1"/>
                            </p:stCondLst>
                            <p:childTnLst>
                              <p:par>
                                <p:cTn id="8" presetID="10"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501"/>
                            </p:stCondLst>
                            <p:childTnLst>
                              <p:par>
                                <p:cTn id="12" presetID="0" presetClass="path" presetSubtype="0" accel="50000" decel="50000" fill="hold" nodeType="afterEffect">
                                  <p:stCondLst>
                                    <p:cond delay="8500"/>
                                  </p:stCondLst>
                                  <p:childTnLst>
                                    <p:animMotion origin="layout" path="M 3.05556E-6 4.07407E-6 L -0.34662 -0.00525 " pathEditMode="relative" rAng="0" ptsTypes="AA">
                                      <p:cBhvr>
                                        <p:cTn id="13" dur="2000" fill="hold"/>
                                        <p:tgtEl>
                                          <p:spTgt spid="2"/>
                                        </p:tgtEl>
                                        <p:attrNameLst>
                                          <p:attrName>ppt_x</p:attrName>
                                          <p:attrName>ppt_y</p:attrName>
                                        </p:attrNameLst>
                                      </p:cBhvr>
                                      <p:rCtr x="-17335" y="-262"/>
                                    </p:animMotion>
                                  </p:childTnLst>
                                </p:cTn>
                              </p:par>
                            </p:childTnLst>
                          </p:cTn>
                        </p:par>
                        <p:par>
                          <p:cTn id="14" fill="hold">
                            <p:stCondLst>
                              <p:cond delay="12001"/>
                            </p:stCondLst>
                            <p:childTnLst>
                              <p:par>
                                <p:cTn id="15" presetID="10" presetClass="entr" presetSubtype="0" fill="hold" grpId="1" nodeType="afterEffect">
                                  <p:stCondLst>
                                    <p:cond delay="10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3501"/>
                            </p:stCondLst>
                            <p:childTnLst>
                              <p:par>
                                <p:cTn id="19" presetID="10" presetClass="entr" presetSubtype="0" fill="hold" nodeType="afterEffect">
                                  <p:stCondLst>
                                    <p:cond delay="250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childTnLst>
                                </p:cTn>
                              </p:par>
                            </p:childTnLst>
                          </p:cTn>
                        </p:par>
                        <p:par>
                          <p:cTn id="22" fill="hold">
                            <p:stCondLst>
                              <p:cond delay="17001"/>
                            </p:stCondLst>
                            <p:childTnLst>
                              <p:par>
                                <p:cTn id="23" presetID="1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0"/>
                                        <p:tgtEl>
                                          <p:spTgt spid="28"/>
                                        </p:tgtEl>
                                        <p:attrNameLst>
                                          <p:attrName>ppt_x</p:attrName>
                                        </p:attrNameLst>
                                      </p:cBhvr>
                                      <p:tavLst>
                                        <p:tav tm="0">
                                          <p:val>
                                            <p:strVal val="#ppt_x-#ppt_w*1.125000"/>
                                          </p:val>
                                        </p:tav>
                                        <p:tav tm="100000">
                                          <p:val>
                                            <p:strVal val="#ppt_x"/>
                                          </p:val>
                                        </p:tav>
                                      </p:tavLst>
                                    </p:anim>
                                    <p:animEffect transition="in" filter="wipe(right)">
                                      <p:cBhvr>
                                        <p:cTn id="26" dur="3000"/>
                                        <p:tgtEl>
                                          <p:spTgt spid="28"/>
                                        </p:tgtEl>
                                      </p:cBhvr>
                                    </p:animEffect>
                                  </p:childTnLst>
                                </p:cTn>
                              </p:par>
                              <p:par>
                                <p:cTn id="27" presetID="1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3000"/>
                                        <p:tgtEl>
                                          <p:spTgt spid="26"/>
                                        </p:tgtEl>
                                        <p:attrNameLst>
                                          <p:attrName>ppt_x</p:attrName>
                                        </p:attrNameLst>
                                      </p:cBhvr>
                                      <p:tavLst>
                                        <p:tav tm="0">
                                          <p:val>
                                            <p:strVal val="#ppt_x-#ppt_w*1.125000"/>
                                          </p:val>
                                        </p:tav>
                                        <p:tav tm="100000">
                                          <p:val>
                                            <p:strVal val="#ppt_x"/>
                                          </p:val>
                                        </p:tav>
                                      </p:tavLst>
                                    </p:anim>
                                    <p:animEffect transition="in" filter="wipe(right)">
                                      <p:cBhvr>
                                        <p:cTn id="30" dur="3000"/>
                                        <p:tgtEl>
                                          <p:spTgt spid="26"/>
                                        </p:tgtEl>
                                      </p:cBhvr>
                                    </p:animEffect>
                                  </p:childTnLst>
                                </p:cTn>
                              </p:par>
                              <p:par>
                                <p:cTn id="31" presetID="12" presetClass="entr" presetSubtype="8"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3000"/>
                                        <p:tgtEl>
                                          <p:spTgt spid="25"/>
                                        </p:tgtEl>
                                        <p:attrNameLst>
                                          <p:attrName>ppt_x</p:attrName>
                                        </p:attrNameLst>
                                      </p:cBhvr>
                                      <p:tavLst>
                                        <p:tav tm="0">
                                          <p:val>
                                            <p:strVal val="#ppt_x-#ppt_w*1.125000"/>
                                          </p:val>
                                        </p:tav>
                                        <p:tav tm="100000">
                                          <p:val>
                                            <p:strVal val="#ppt_x"/>
                                          </p:val>
                                        </p:tav>
                                      </p:tavLst>
                                    </p:anim>
                                    <p:animEffect transition="in" filter="wipe(right)">
                                      <p:cBhvr>
                                        <p:cTn id="34" dur="3000"/>
                                        <p:tgtEl>
                                          <p:spTgt spid="25"/>
                                        </p:tgtEl>
                                      </p:cBhvr>
                                    </p:animEffect>
                                  </p:childTnLst>
                                </p:cTn>
                              </p:par>
                              <p:par>
                                <p:cTn id="35" presetID="12" presetClass="entr" presetSubtype="8"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3000"/>
                                        <p:tgtEl>
                                          <p:spTgt spid="41"/>
                                        </p:tgtEl>
                                        <p:attrNameLst>
                                          <p:attrName>ppt_x</p:attrName>
                                        </p:attrNameLst>
                                      </p:cBhvr>
                                      <p:tavLst>
                                        <p:tav tm="0">
                                          <p:val>
                                            <p:strVal val="#ppt_x-#ppt_w*1.125000"/>
                                          </p:val>
                                        </p:tav>
                                        <p:tav tm="100000">
                                          <p:val>
                                            <p:strVal val="#ppt_x"/>
                                          </p:val>
                                        </p:tav>
                                      </p:tavLst>
                                    </p:anim>
                                    <p:animEffect transition="in" filter="wipe(right)">
                                      <p:cBhvr>
                                        <p:cTn id="38" dur="3000"/>
                                        <p:tgtEl>
                                          <p:spTgt spid="41"/>
                                        </p:tgtEl>
                                      </p:cBhvr>
                                    </p:animEffect>
                                  </p:childTnLst>
                                </p:cTn>
                              </p:par>
                              <p:par>
                                <p:cTn id="39" presetID="12" presetClass="entr" presetSubtype="8"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3000"/>
                                        <p:tgtEl>
                                          <p:spTgt spid="45"/>
                                        </p:tgtEl>
                                        <p:attrNameLst>
                                          <p:attrName>ppt_x</p:attrName>
                                        </p:attrNameLst>
                                      </p:cBhvr>
                                      <p:tavLst>
                                        <p:tav tm="0">
                                          <p:val>
                                            <p:strVal val="#ppt_x-#ppt_w*1.125000"/>
                                          </p:val>
                                        </p:tav>
                                        <p:tav tm="100000">
                                          <p:val>
                                            <p:strVal val="#ppt_x"/>
                                          </p:val>
                                        </p:tav>
                                      </p:tavLst>
                                    </p:anim>
                                    <p:animEffect transition="in" filter="wipe(right)">
                                      <p:cBhvr>
                                        <p:cTn id="42" dur="3000"/>
                                        <p:tgtEl>
                                          <p:spTgt spid="45"/>
                                        </p:tgtEl>
                                      </p:cBhvr>
                                    </p:animEffect>
                                  </p:childTnLst>
                                </p:cTn>
                              </p:par>
                              <p:par>
                                <p:cTn id="43" presetID="12" presetClass="entr" presetSubtype="8"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3000"/>
                                        <p:tgtEl>
                                          <p:spTgt spid="60"/>
                                        </p:tgtEl>
                                        <p:attrNameLst>
                                          <p:attrName>ppt_x</p:attrName>
                                        </p:attrNameLst>
                                      </p:cBhvr>
                                      <p:tavLst>
                                        <p:tav tm="0">
                                          <p:val>
                                            <p:strVal val="#ppt_x-#ppt_w*1.125000"/>
                                          </p:val>
                                        </p:tav>
                                        <p:tav tm="100000">
                                          <p:val>
                                            <p:strVal val="#ppt_x"/>
                                          </p:val>
                                        </p:tav>
                                      </p:tavLst>
                                    </p:anim>
                                    <p:animEffect transition="in" filter="wipe(right)">
                                      <p:cBhvr>
                                        <p:cTn id="46" dur="3000"/>
                                        <p:tgtEl>
                                          <p:spTgt spid="60"/>
                                        </p:tgtEl>
                                      </p:cBhvr>
                                    </p:animEffect>
                                  </p:childTnLst>
                                </p:cTn>
                              </p:par>
                            </p:childTnLst>
                          </p:cTn>
                        </p:par>
                        <p:par>
                          <p:cTn id="47" fill="hold">
                            <p:stCondLst>
                              <p:cond delay="20001"/>
                            </p:stCondLst>
                            <p:childTnLst>
                              <p:par>
                                <p:cTn id="48" presetID="26" presetClass="emph" presetSubtype="0" fill="hold" nodeType="afterEffect">
                                  <p:stCondLst>
                                    <p:cond delay="2000"/>
                                  </p:stCondLst>
                                  <p:childTnLst>
                                    <p:animEffect transition="out" filter="fade">
                                      <p:cBhvr>
                                        <p:cTn id="49" dur="1000" tmFilter="0, 0; .2, .5; .8, .5; 1, 0"/>
                                        <p:tgtEl>
                                          <p:spTgt spid="28"/>
                                        </p:tgtEl>
                                      </p:cBhvr>
                                    </p:animEffect>
                                    <p:animScale>
                                      <p:cBhvr>
                                        <p:cTn id="50" dur="500" autoRev="1" fill="hold"/>
                                        <p:tgtEl>
                                          <p:spTgt spid="28"/>
                                        </p:tgtEl>
                                      </p:cBhvr>
                                      <p:by x="105000" y="105000"/>
                                    </p:animScale>
                                  </p:childTnLst>
                                </p:cTn>
                              </p:par>
                            </p:childTnLst>
                          </p:cTn>
                        </p:par>
                        <p:par>
                          <p:cTn id="51" fill="hold">
                            <p:stCondLst>
                              <p:cond delay="23001"/>
                            </p:stCondLst>
                            <p:childTnLst>
                              <p:par>
                                <p:cTn id="52" presetID="26" presetClass="emph" presetSubtype="0" fill="hold" nodeType="afterEffect">
                                  <p:stCondLst>
                                    <p:cond delay="1000"/>
                                  </p:stCondLst>
                                  <p:childTnLst>
                                    <p:animEffect transition="out" filter="fade">
                                      <p:cBhvr>
                                        <p:cTn id="53" dur="1000" tmFilter="0, 0; .2, .5; .8, .5; 1, 0"/>
                                        <p:tgtEl>
                                          <p:spTgt spid="26"/>
                                        </p:tgtEl>
                                      </p:cBhvr>
                                    </p:animEffect>
                                    <p:animScale>
                                      <p:cBhvr>
                                        <p:cTn id="54" dur="500" autoRev="1" fill="hold"/>
                                        <p:tgtEl>
                                          <p:spTgt spid="26"/>
                                        </p:tgtEl>
                                      </p:cBhvr>
                                      <p:by x="105000" y="105000"/>
                                    </p:animScale>
                                  </p:childTnLst>
                                </p:cTn>
                              </p:par>
                            </p:childTnLst>
                          </p:cTn>
                        </p:par>
                        <p:par>
                          <p:cTn id="55" fill="hold">
                            <p:stCondLst>
                              <p:cond delay="25001"/>
                            </p:stCondLst>
                            <p:childTnLst>
                              <p:par>
                                <p:cTn id="56" presetID="26" presetClass="emph" presetSubtype="0" fill="hold" nodeType="afterEffect">
                                  <p:stCondLst>
                                    <p:cond delay="1000"/>
                                  </p:stCondLst>
                                  <p:childTnLst>
                                    <p:animEffect transition="out" filter="fade">
                                      <p:cBhvr>
                                        <p:cTn id="57" dur="1000" tmFilter="0, 0; .2, .5; .8, .5; 1, 0"/>
                                        <p:tgtEl>
                                          <p:spTgt spid="25"/>
                                        </p:tgtEl>
                                      </p:cBhvr>
                                    </p:animEffect>
                                    <p:animScale>
                                      <p:cBhvr>
                                        <p:cTn id="58" dur="500" autoRev="1" fill="hold"/>
                                        <p:tgtEl>
                                          <p:spTgt spid="25"/>
                                        </p:tgtEl>
                                      </p:cBhvr>
                                      <p:by x="105000" y="105000"/>
                                    </p:animScale>
                                  </p:childTnLst>
                                </p:cTn>
                              </p:par>
                            </p:childTnLst>
                          </p:cTn>
                        </p:par>
                        <p:par>
                          <p:cTn id="59" fill="hold">
                            <p:stCondLst>
                              <p:cond delay="27001"/>
                            </p:stCondLst>
                            <p:childTnLst>
                              <p:par>
                                <p:cTn id="60" presetID="26" presetClass="emph" presetSubtype="0" fill="hold" nodeType="afterEffect">
                                  <p:stCondLst>
                                    <p:cond delay="1000"/>
                                  </p:stCondLst>
                                  <p:childTnLst>
                                    <p:animEffect transition="out" filter="fade">
                                      <p:cBhvr>
                                        <p:cTn id="61" dur="2000" tmFilter="0, 0; .2, .5; .8, .5; 1, 0"/>
                                        <p:tgtEl>
                                          <p:spTgt spid="41"/>
                                        </p:tgtEl>
                                      </p:cBhvr>
                                    </p:animEffect>
                                    <p:animScale>
                                      <p:cBhvr>
                                        <p:cTn id="62" dur="1000" autoRev="1" fill="hold"/>
                                        <p:tgtEl>
                                          <p:spTgt spid="41"/>
                                        </p:tgtEl>
                                      </p:cBhvr>
                                      <p:by x="105000" y="105000"/>
                                    </p:animScale>
                                  </p:childTnLst>
                                </p:cTn>
                              </p:par>
                            </p:childTnLst>
                          </p:cTn>
                        </p:par>
                        <p:par>
                          <p:cTn id="63" fill="hold">
                            <p:stCondLst>
                              <p:cond delay="30001"/>
                            </p:stCondLst>
                            <p:childTnLst>
                              <p:par>
                                <p:cTn id="64" presetID="26" presetClass="emph" presetSubtype="0" fill="hold" nodeType="afterEffect">
                                  <p:stCondLst>
                                    <p:cond delay="500"/>
                                  </p:stCondLst>
                                  <p:childTnLst>
                                    <p:animEffect transition="out" filter="fade">
                                      <p:cBhvr>
                                        <p:cTn id="65" dur="2000" tmFilter="0, 0; .2, .5; .8, .5; 1, 0"/>
                                        <p:tgtEl>
                                          <p:spTgt spid="45"/>
                                        </p:tgtEl>
                                      </p:cBhvr>
                                    </p:animEffect>
                                    <p:animScale>
                                      <p:cBhvr>
                                        <p:cTn id="66" dur="1000" autoRev="1" fill="hold"/>
                                        <p:tgtEl>
                                          <p:spTgt spid="45"/>
                                        </p:tgtEl>
                                      </p:cBhvr>
                                      <p:by x="105000" y="105000"/>
                                    </p:animScale>
                                  </p:childTnLst>
                                </p:cTn>
                              </p:par>
                            </p:childTnLst>
                          </p:cTn>
                        </p:par>
                        <p:par>
                          <p:cTn id="67" fill="hold">
                            <p:stCondLst>
                              <p:cond delay="32501"/>
                            </p:stCondLst>
                            <p:childTnLst>
                              <p:par>
                                <p:cTn id="68" presetID="1" presetClass="entr" presetSubtype="0" fill="hold" nodeType="afterEffect">
                                  <p:stCondLst>
                                    <p:cond delay="1250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0" fill="hold" display="0">
                  <p:stCondLst>
                    <p:cond delay="indefinite"/>
                  </p:stCondLst>
                  <p:endCondLst>
                    <p:cond evt="onStopAudio" delay="0">
                      <p:tgtEl>
                        <p:sldTgt/>
                      </p:tgtEl>
                    </p:cond>
                  </p:endCondLst>
                </p:cTn>
                <p:tgtEl>
                  <p:spTgt spid="32"/>
                </p:tgtEl>
              </p:cMediaNode>
            </p:audio>
          </p:childTnLst>
        </p:cTn>
      </p:par>
    </p:tnLst>
    <p:bldLst>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3" name="Group 3"/>
          <p:cNvGrpSpPr/>
          <p:nvPr/>
        </p:nvGrpSpPr>
        <p:grpSpPr>
          <a:xfrm>
            <a:off x="855434" y="650856"/>
            <a:ext cx="11949657" cy="3521721"/>
            <a:chOff x="0" y="152400"/>
            <a:chExt cx="15932877" cy="4695630"/>
          </a:xfrm>
        </p:grpSpPr>
        <p:sp>
          <p:nvSpPr>
            <p:cNvPr id="4" name="TextBox 4"/>
            <p:cNvSpPr txBox="1"/>
            <p:nvPr/>
          </p:nvSpPr>
          <p:spPr>
            <a:xfrm>
              <a:off x="0" y="152400"/>
              <a:ext cx="15932877" cy="3317148"/>
            </a:xfrm>
            <a:prstGeom prst="rect">
              <a:avLst/>
            </a:prstGeom>
          </p:spPr>
          <p:txBody>
            <a:bodyPr lIns="0" tIns="0" rIns="0" bIns="0" rtlCol="0" anchor="t">
              <a:spAutoFit/>
            </a:bodyPr>
            <a:lstStyle/>
            <a:p>
              <a:pPr marL="0" marR="0" lvl="0" indent="0" algn="l" defTabSz="914400" rtl="0" eaLnBrk="1" fontAlgn="auto" latinLnBrk="0" hangingPunct="1">
                <a:lnSpc>
                  <a:spcPts val="97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6F6ED"/>
                  </a:solidFill>
                  <a:effectLst/>
                  <a:uLnTx/>
                  <a:uFillTx/>
                  <a:latin typeface="Calibri"/>
                  <a:ea typeface="+mn-ea"/>
                  <a:cs typeface="+mn-cs"/>
                </a:rPr>
                <a:t>Module 2</a:t>
              </a:r>
            </a:p>
            <a:p>
              <a:pPr marL="0" marR="0" lvl="0" indent="0" algn="l" defTabSz="914400" rtl="0" eaLnBrk="1" fontAlgn="auto" latinLnBrk="0" hangingPunct="1">
                <a:lnSpc>
                  <a:spcPts val="97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6F6ED"/>
                  </a:solidFill>
                  <a:effectLst/>
                  <a:uLnTx/>
                  <a:uFillTx/>
                  <a:latin typeface="Calibri"/>
                  <a:ea typeface="+mn-ea"/>
                  <a:cs typeface="+mn-cs"/>
                </a:rPr>
                <a:t>Green Finance and ESG</a:t>
              </a:r>
            </a:p>
          </p:txBody>
        </p:sp>
        <p:sp>
          <p:nvSpPr>
            <p:cNvPr id="5" name="TextBox 5"/>
            <p:cNvSpPr txBox="1"/>
            <p:nvPr/>
          </p:nvSpPr>
          <p:spPr>
            <a:xfrm>
              <a:off x="0" y="4223328"/>
              <a:ext cx="13551104" cy="624702"/>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3200" b="1" i="0" u="none" strike="noStrike" kern="1200" cap="none" spc="221" normalizeH="0" baseline="0" noProof="0" dirty="0">
                  <a:ln>
                    <a:noFill/>
                  </a:ln>
                  <a:solidFill>
                    <a:srgbClr val="F6F6ED"/>
                  </a:solidFill>
                  <a:effectLst/>
                  <a:uLnTx/>
                  <a:uFillTx/>
                  <a:latin typeface="+mn-lt"/>
                  <a:ea typeface="+mn-ea"/>
                  <a:cs typeface="+mn-cs"/>
                </a:rPr>
                <a:t>GREEN INVESTMENT FOR SUSTAINABILITY</a:t>
              </a:r>
            </a:p>
          </p:txBody>
        </p:sp>
      </p:grpSp>
      <p:grpSp>
        <p:nvGrpSpPr>
          <p:cNvPr id="14" name="群組 13"/>
          <p:cNvGrpSpPr/>
          <p:nvPr/>
        </p:nvGrpSpPr>
        <p:grpSpPr>
          <a:xfrm>
            <a:off x="13930852" y="-2109621"/>
            <a:ext cx="4357148" cy="13525224"/>
            <a:chOff x="13930852" y="-2109621"/>
            <a:chExt cx="4357148" cy="13525224"/>
          </a:xfrm>
        </p:grpSpPr>
        <p:sp>
          <p:nvSpPr>
            <p:cNvPr id="6" name="AutoShape 6"/>
            <p:cNvSpPr/>
            <p:nvPr/>
          </p:nvSpPr>
          <p:spPr>
            <a:xfrm>
              <a:off x="15659100" y="0"/>
              <a:ext cx="2628900" cy="105156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0" name="AutoShape 6"/>
            <p:cNvSpPr/>
            <p:nvPr/>
          </p:nvSpPr>
          <p:spPr>
            <a:xfrm rot="19253031">
              <a:off x="14198569" y="-2109621"/>
              <a:ext cx="3139025" cy="9206887"/>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1" name="AutoShape 6"/>
            <p:cNvSpPr/>
            <p:nvPr/>
          </p:nvSpPr>
          <p:spPr>
            <a:xfrm rot="1807860">
              <a:off x="13930852" y="5098677"/>
              <a:ext cx="2906861" cy="6316926"/>
            </a:xfrm>
            <a:prstGeom prst="rect">
              <a:avLst/>
            </a:prstGeom>
            <a:solidFill>
              <a:schemeClr val="bg1"/>
            </a:solidFill>
          </p:spPr>
        </p:sp>
        <p:sp>
          <p:nvSpPr>
            <p:cNvPr id="12" name="AutoShape 6"/>
            <p:cNvSpPr/>
            <p:nvPr/>
          </p:nvSpPr>
          <p:spPr>
            <a:xfrm rot="1861127">
              <a:off x="16062944" y="3870148"/>
              <a:ext cx="849619" cy="7291415"/>
            </a:xfrm>
            <a:prstGeom prst="rect">
              <a:avLst/>
            </a:prstGeom>
            <a:solidFill>
              <a:srgbClr val="F6F6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3" name="AutoShape 6"/>
            <p:cNvSpPr/>
            <p:nvPr/>
          </p:nvSpPr>
          <p:spPr>
            <a:xfrm rot="8445521">
              <a:off x="15776975" y="-1190778"/>
              <a:ext cx="849619" cy="7267051"/>
            </a:xfrm>
            <a:prstGeom prst="rect">
              <a:avLst/>
            </a:prstGeom>
            <a:solidFill>
              <a:srgbClr val="F6F6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grpSp>
      <p:sp>
        <p:nvSpPr>
          <p:cNvPr id="18" name="文本框 9">
            <a:extLst>
              <a:ext uri="{FF2B5EF4-FFF2-40B4-BE49-F238E27FC236}">
                <a16:creationId xmlns:a16="http://schemas.microsoft.com/office/drawing/2014/main" id="{A3D801E3-B016-403D-8AAF-1862C07FC3C8}"/>
              </a:ext>
            </a:extLst>
          </p:cNvPr>
          <p:cNvSpPr txBox="1"/>
          <p:nvPr/>
        </p:nvSpPr>
        <p:spPr>
          <a:xfrm>
            <a:off x="1187322" y="6571204"/>
            <a:ext cx="10444847" cy="1277273"/>
          </a:xfrm>
          <a:prstGeom prst="rect">
            <a:avLst/>
          </a:prstGeom>
        </p:spPr>
        <p:txBody>
          <a:bodyPr wrap="none">
            <a:spAutoFit/>
          </a:bodyPr>
          <a:lstStyle>
            <a:defPPr>
              <a:defRPr lang="zh-CN"/>
            </a:defPPr>
            <a:lvl1pPr>
              <a:defRPr sz="2400" b="1">
                <a:latin typeface="Calibri" panose="020F0502020204030204" pitchFamily="34" charset="0"/>
                <a:cs typeface="Calibri" panose="020F0502020204030204" pitchFamily="34" charset="0"/>
              </a:defRPr>
            </a:lvl1pPr>
          </a:lstStyle>
          <a:p>
            <a:pPr>
              <a:spcAft>
                <a:spcPts val="600"/>
              </a:spcAft>
            </a:pPr>
            <a:r>
              <a:rPr lang="en-US" sz="3600" dirty="0">
                <a:solidFill>
                  <a:srgbClr val="000000"/>
                </a:solidFill>
                <a:ea typeface="微软雅黑"/>
              </a:rPr>
              <a:t>This is the end of sample presentation.</a:t>
            </a:r>
          </a:p>
          <a:p>
            <a:pPr>
              <a:spcAft>
                <a:spcPts val="600"/>
              </a:spcAft>
            </a:pPr>
            <a:r>
              <a:rPr lang="en-US" sz="3600" dirty="0">
                <a:solidFill>
                  <a:srgbClr val="000000"/>
                </a:solidFill>
                <a:ea typeface="微软雅黑"/>
              </a:rPr>
              <a:t>For the full version, please subscribe our </a:t>
            </a:r>
            <a:r>
              <a:rPr lang="en-US" sz="3600" dirty="0" err="1">
                <a:solidFill>
                  <a:srgbClr val="000000"/>
                </a:solidFill>
                <a:ea typeface="微软雅黑"/>
              </a:rPr>
              <a:t>ESGi</a:t>
            </a:r>
            <a:r>
              <a:rPr lang="en-US" sz="3600" dirty="0">
                <a:solidFill>
                  <a:srgbClr val="000000"/>
                </a:solidFill>
                <a:ea typeface="微软雅黑"/>
              </a:rPr>
              <a:t> service.</a:t>
            </a:r>
          </a:p>
        </p:txBody>
      </p:sp>
    </p:spTree>
    <p:custDataLst>
      <p:tags r:id="rId1"/>
    </p:custDataLst>
    <p:extLst>
      <p:ext uri="{BB962C8B-B14F-4D97-AF65-F5344CB8AC3E}">
        <p14:creationId xmlns:p14="http://schemas.microsoft.com/office/powerpoint/2010/main" val="39895072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sp>
        <p:nvSpPr>
          <p:cNvPr id="2" name="AutoShape 2"/>
          <p:cNvSpPr/>
          <p:nvPr/>
        </p:nvSpPr>
        <p:spPr>
          <a:xfrm>
            <a:off x="1009650" y="4912360"/>
            <a:ext cx="38100" cy="3619500"/>
          </a:xfrm>
          <a:prstGeom prst="rect">
            <a:avLst/>
          </a:prstGeom>
          <a:solidFill>
            <a:srgbClr val="F6F6ED"/>
          </a:solidFill>
        </p:spPr>
      </p:sp>
      <p:sp>
        <p:nvSpPr>
          <p:cNvPr id="3" name="TextBox 3"/>
          <p:cNvSpPr txBox="1"/>
          <p:nvPr/>
        </p:nvSpPr>
        <p:spPr>
          <a:xfrm>
            <a:off x="545589" y="8812530"/>
            <a:ext cx="966223" cy="459228"/>
          </a:xfrm>
          <a:prstGeom prst="rect">
            <a:avLst/>
          </a:prstGeom>
        </p:spPr>
        <p:txBody>
          <a:bodyPr lIns="0" tIns="0" rIns="0" bIns="0" rtlCol="0" anchor="t">
            <a:spAutoFit/>
          </a:bodyPr>
          <a:lstStyle/>
          <a:p>
            <a:pPr algn="ctr">
              <a:lnSpc>
                <a:spcPts val="3919"/>
              </a:lnSpc>
            </a:pPr>
            <a:r>
              <a:rPr lang="en-US" sz="2800" spc="221" dirty="0">
                <a:solidFill>
                  <a:srgbClr val="F6F6ED"/>
                </a:solidFill>
                <a:latin typeface="Glacial Indifference Bold"/>
              </a:rPr>
              <a:t>14</a:t>
            </a:r>
          </a:p>
        </p:txBody>
      </p:sp>
      <p:sp>
        <p:nvSpPr>
          <p:cNvPr id="15" name="AutoShape 7"/>
          <p:cNvSpPr/>
          <p:nvPr/>
        </p:nvSpPr>
        <p:spPr>
          <a:xfrm>
            <a:off x="-457200" y="952500"/>
            <a:ext cx="19129325" cy="1035566"/>
          </a:xfrm>
          <a:prstGeom prst="rect">
            <a:avLst/>
          </a:prstGeom>
          <a:solidFill>
            <a:srgbClr val="F6F6ED"/>
          </a:solidFill>
        </p:spPr>
      </p:sp>
      <p:sp>
        <p:nvSpPr>
          <p:cNvPr id="16" name="文字方塊 15"/>
          <p:cNvSpPr txBox="1"/>
          <p:nvPr/>
        </p:nvSpPr>
        <p:spPr>
          <a:xfrm>
            <a:off x="1047750" y="1054784"/>
            <a:ext cx="5048946" cy="830997"/>
          </a:xfrm>
          <a:prstGeom prst="rect">
            <a:avLst/>
          </a:prstGeom>
          <a:noFill/>
        </p:spPr>
        <p:txBody>
          <a:bodyPr wrap="none" rtlCol="0">
            <a:spAutoFit/>
          </a:bodyPr>
          <a:lstStyle/>
          <a:p>
            <a:r>
              <a:rPr kumimoji="1" lang="en-US" altLang="zh-TW" sz="4800" dirty="0">
                <a:solidFill>
                  <a:schemeClr val="accent3">
                    <a:lumMod val="50000"/>
                  </a:schemeClr>
                </a:solidFill>
                <a:latin typeface="+mj-lt"/>
              </a:rPr>
              <a:t>Appendix: Script P0</a:t>
            </a:r>
            <a:endParaRPr kumimoji="1" lang="zh-TW" altLang="en-US" sz="4800" dirty="0">
              <a:solidFill>
                <a:schemeClr val="accent3">
                  <a:lumMod val="50000"/>
                </a:schemeClr>
              </a:solidFill>
              <a:latin typeface="+mj-lt"/>
            </a:endParaRPr>
          </a:p>
        </p:txBody>
      </p:sp>
      <p:sp>
        <p:nvSpPr>
          <p:cNvPr id="18" name="文本框 4">
            <a:extLst>
              <a:ext uri="{FF2B5EF4-FFF2-40B4-BE49-F238E27FC236}">
                <a16:creationId xmlns:a16="http://schemas.microsoft.com/office/drawing/2014/main" id="{FD80FA3D-6FEF-4BB5-A588-B6738B913BDF}"/>
              </a:ext>
            </a:extLst>
          </p:cNvPr>
          <p:cNvSpPr txBox="1"/>
          <p:nvPr/>
        </p:nvSpPr>
        <p:spPr>
          <a:xfrm>
            <a:off x="2057400" y="3274811"/>
            <a:ext cx="14706600" cy="1323439"/>
          </a:xfrm>
          <a:prstGeom prst="rect">
            <a:avLst/>
          </a:prstGeom>
          <a:noFill/>
        </p:spPr>
        <p:txBody>
          <a:bodyPr wrap="square" rtlCol="0">
            <a:spAutoFit/>
          </a:bodyPr>
          <a:lstStyle/>
          <a:p>
            <a:r>
              <a:rPr lang="en-US" altLang="zh-CN" sz="4000" dirty="0">
                <a:solidFill>
                  <a:schemeClr val="accent3">
                    <a:lumMod val="20000"/>
                    <a:lumOff val="80000"/>
                  </a:schemeClr>
                </a:solidFill>
                <a:latin typeface="Calibri" panose="020F0502020204030204" pitchFamily="34" charset="0"/>
                <a:cs typeface="Calibri" panose="020F0502020204030204" pitchFamily="34" charset="0"/>
              </a:rPr>
              <a:t>Welcome! This is module 2 for learning how ESG is related to Green Finance. Let’s get started!</a:t>
            </a:r>
            <a:endParaRPr lang="zh-CN" altLang="en-US" sz="4000" dirty="0">
              <a:solidFill>
                <a:schemeClr val="accent3">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sp>
        <p:nvSpPr>
          <p:cNvPr id="2" name="AutoShape 2"/>
          <p:cNvSpPr/>
          <p:nvPr/>
        </p:nvSpPr>
        <p:spPr>
          <a:xfrm>
            <a:off x="1009650" y="4912360"/>
            <a:ext cx="38100" cy="3619500"/>
          </a:xfrm>
          <a:prstGeom prst="rect">
            <a:avLst/>
          </a:prstGeom>
          <a:solidFill>
            <a:srgbClr val="F6F6ED"/>
          </a:solidFill>
        </p:spPr>
      </p:sp>
      <p:sp>
        <p:nvSpPr>
          <p:cNvPr id="3" name="TextBox 3"/>
          <p:cNvSpPr txBox="1"/>
          <p:nvPr/>
        </p:nvSpPr>
        <p:spPr>
          <a:xfrm>
            <a:off x="545589" y="8812530"/>
            <a:ext cx="966223" cy="459228"/>
          </a:xfrm>
          <a:prstGeom prst="rect">
            <a:avLst/>
          </a:prstGeom>
        </p:spPr>
        <p:txBody>
          <a:bodyPr lIns="0" tIns="0" rIns="0" bIns="0" rtlCol="0" anchor="t">
            <a:spAutoFit/>
          </a:bodyPr>
          <a:lstStyle/>
          <a:p>
            <a:pPr algn="ctr">
              <a:lnSpc>
                <a:spcPts val="3919"/>
              </a:lnSpc>
            </a:pPr>
            <a:r>
              <a:rPr lang="en-US" sz="2800" spc="221" dirty="0">
                <a:solidFill>
                  <a:srgbClr val="F6F6ED"/>
                </a:solidFill>
                <a:latin typeface="Glacial Indifference Bold"/>
              </a:rPr>
              <a:t>15</a:t>
            </a:r>
          </a:p>
        </p:txBody>
      </p:sp>
      <p:sp>
        <p:nvSpPr>
          <p:cNvPr id="15" name="AutoShape 7"/>
          <p:cNvSpPr/>
          <p:nvPr/>
        </p:nvSpPr>
        <p:spPr>
          <a:xfrm>
            <a:off x="-457200" y="952500"/>
            <a:ext cx="19129325" cy="1035566"/>
          </a:xfrm>
          <a:prstGeom prst="rect">
            <a:avLst/>
          </a:prstGeom>
          <a:solidFill>
            <a:srgbClr val="F6F6ED"/>
          </a:solidFill>
        </p:spPr>
      </p:sp>
      <p:sp>
        <p:nvSpPr>
          <p:cNvPr id="16" name="文字方塊 15"/>
          <p:cNvSpPr txBox="1"/>
          <p:nvPr/>
        </p:nvSpPr>
        <p:spPr>
          <a:xfrm>
            <a:off x="1047750" y="1054784"/>
            <a:ext cx="5048946" cy="830997"/>
          </a:xfrm>
          <a:prstGeom prst="rect">
            <a:avLst/>
          </a:prstGeom>
          <a:noFill/>
        </p:spPr>
        <p:txBody>
          <a:bodyPr wrap="none" rtlCol="0">
            <a:spAutoFit/>
          </a:bodyPr>
          <a:lstStyle/>
          <a:p>
            <a:r>
              <a:rPr kumimoji="1" lang="en-US" altLang="zh-TW" sz="4800" dirty="0">
                <a:solidFill>
                  <a:schemeClr val="accent3">
                    <a:lumMod val="50000"/>
                  </a:schemeClr>
                </a:solidFill>
                <a:latin typeface="+mj-lt"/>
              </a:rPr>
              <a:t>Appendix: Script P1</a:t>
            </a:r>
            <a:endParaRPr kumimoji="1" lang="zh-TW" altLang="en-US" sz="4800" dirty="0">
              <a:solidFill>
                <a:schemeClr val="accent3">
                  <a:lumMod val="50000"/>
                </a:schemeClr>
              </a:solidFill>
              <a:latin typeface="+mj-lt"/>
            </a:endParaRPr>
          </a:p>
        </p:txBody>
      </p:sp>
      <p:sp>
        <p:nvSpPr>
          <p:cNvPr id="18" name="文本框 4">
            <a:extLst>
              <a:ext uri="{FF2B5EF4-FFF2-40B4-BE49-F238E27FC236}">
                <a16:creationId xmlns:a16="http://schemas.microsoft.com/office/drawing/2014/main" id="{FD80FA3D-6FEF-4BB5-A588-B6738B913BDF}"/>
              </a:ext>
            </a:extLst>
          </p:cNvPr>
          <p:cNvSpPr txBox="1"/>
          <p:nvPr/>
        </p:nvSpPr>
        <p:spPr>
          <a:xfrm>
            <a:off x="2057400" y="3274811"/>
            <a:ext cx="14706600" cy="3785652"/>
          </a:xfrm>
          <a:prstGeom prst="rect">
            <a:avLst/>
          </a:prstGeom>
          <a:noFill/>
        </p:spPr>
        <p:txBody>
          <a:bodyPr wrap="square" rtlCol="0">
            <a:spAutoFit/>
          </a:bodyPr>
          <a:lstStyle/>
          <a:p>
            <a:pPr>
              <a:defRPr/>
            </a:pPr>
            <a:r>
              <a:rPr lang="en-US" altLang="zh-CN" sz="4000" dirty="0">
                <a:solidFill>
                  <a:schemeClr val="accent3">
                    <a:lumMod val="20000"/>
                    <a:lumOff val="80000"/>
                  </a:schemeClr>
                </a:solidFill>
                <a:latin typeface="Calibri" panose="020F0502020204030204" pitchFamily="34" charset="0"/>
                <a:cs typeface="Calibri" panose="020F0502020204030204" pitchFamily="34" charset="0"/>
              </a:rPr>
              <a:t>In this module, there are three major learning outcomes. First, we will have a brief introduction in what is Green Finance. Second, we will discuss how green bonds are developed in the global market. Finally, we talk about the linkage between ESG and green bonds. Let’s start with our first section, we will look at how Green Finance is adopted in the business world.</a:t>
            </a:r>
            <a:endParaRPr lang="zh-CN" altLang="en-US" sz="4000" dirty="0">
              <a:solidFill>
                <a:schemeClr val="accent3">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655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sp>
        <p:nvSpPr>
          <p:cNvPr id="2" name="AutoShape 2"/>
          <p:cNvSpPr/>
          <p:nvPr/>
        </p:nvSpPr>
        <p:spPr>
          <a:xfrm>
            <a:off x="1009650" y="4912360"/>
            <a:ext cx="38100" cy="3619500"/>
          </a:xfrm>
          <a:prstGeom prst="rect">
            <a:avLst/>
          </a:prstGeom>
          <a:solidFill>
            <a:srgbClr val="F6F6ED"/>
          </a:solidFill>
        </p:spPr>
      </p:sp>
      <p:sp>
        <p:nvSpPr>
          <p:cNvPr id="3" name="TextBox 3"/>
          <p:cNvSpPr txBox="1"/>
          <p:nvPr/>
        </p:nvSpPr>
        <p:spPr>
          <a:xfrm>
            <a:off x="545589" y="8812530"/>
            <a:ext cx="966223" cy="459228"/>
          </a:xfrm>
          <a:prstGeom prst="rect">
            <a:avLst/>
          </a:prstGeom>
        </p:spPr>
        <p:txBody>
          <a:bodyPr lIns="0" tIns="0" rIns="0" bIns="0" rtlCol="0" anchor="t">
            <a:spAutoFit/>
          </a:bodyPr>
          <a:lstStyle/>
          <a:p>
            <a:pPr algn="ctr">
              <a:lnSpc>
                <a:spcPts val="3919"/>
              </a:lnSpc>
            </a:pPr>
            <a:r>
              <a:rPr lang="en-US" sz="2800" spc="221" dirty="0">
                <a:solidFill>
                  <a:srgbClr val="F6F6ED"/>
                </a:solidFill>
                <a:latin typeface="Glacial Indifference Bold"/>
              </a:rPr>
              <a:t>16</a:t>
            </a:r>
          </a:p>
        </p:txBody>
      </p:sp>
      <p:sp>
        <p:nvSpPr>
          <p:cNvPr id="15" name="AutoShape 7"/>
          <p:cNvSpPr/>
          <p:nvPr/>
        </p:nvSpPr>
        <p:spPr>
          <a:xfrm>
            <a:off x="-457200" y="952500"/>
            <a:ext cx="19129325" cy="1035566"/>
          </a:xfrm>
          <a:prstGeom prst="rect">
            <a:avLst/>
          </a:prstGeom>
          <a:solidFill>
            <a:srgbClr val="F6F6ED"/>
          </a:solidFill>
        </p:spPr>
      </p:sp>
      <p:sp>
        <p:nvSpPr>
          <p:cNvPr id="16" name="文字方塊 15"/>
          <p:cNvSpPr txBox="1"/>
          <p:nvPr/>
        </p:nvSpPr>
        <p:spPr>
          <a:xfrm>
            <a:off x="1047750" y="1054784"/>
            <a:ext cx="5048946" cy="830997"/>
          </a:xfrm>
          <a:prstGeom prst="rect">
            <a:avLst/>
          </a:prstGeom>
          <a:noFill/>
        </p:spPr>
        <p:txBody>
          <a:bodyPr wrap="none" rtlCol="0">
            <a:spAutoFit/>
          </a:bodyPr>
          <a:lstStyle/>
          <a:p>
            <a:r>
              <a:rPr kumimoji="1" lang="en-US" altLang="zh-TW" sz="4800" dirty="0">
                <a:solidFill>
                  <a:schemeClr val="accent3">
                    <a:lumMod val="50000"/>
                  </a:schemeClr>
                </a:solidFill>
                <a:latin typeface="+mj-lt"/>
              </a:rPr>
              <a:t>Appendix: Script P2</a:t>
            </a:r>
            <a:endParaRPr kumimoji="1" lang="zh-TW" altLang="en-US" sz="4800" dirty="0">
              <a:solidFill>
                <a:schemeClr val="accent3">
                  <a:lumMod val="50000"/>
                </a:schemeClr>
              </a:solidFill>
              <a:latin typeface="+mj-lt"/>
            </a:endParaRPr>
          </a:p>
        </p:txBody>
      </p:sp>
      <p:sp>
        <p:nvSpPr>
          <p:cNvPr id="18" name="文本框 4">
            <a:extLst>
              <a:ext uri="{FF2B5EF4-FFF2-40B4-BE49-F238E27FC236}">
                <a16:creationId xmlns:a16="http://schemas.microsoft.com/office/drawing/2014/main" id="{FD80FA3D-6FEF-4BB5-A588-B6738B913BDF}"/>
              </a:ext>
            </a:extLst>
          </p:cNvPr>
          <p:cNvSpPr txBox="1"/>
          <p:nvPr/>
        </p:nvSpPr>
        <p:spPr>
          <a:xfrm>
            <a:off x="2057400" y="3274811"/>
            <a:ext cx="14706600" cy="5632311"/>
          </a:xfrm>
          <a:prstGeom prst="rect">
            <a:avLst/>
          </a:prstGeom>
          <a:noFill/>
        </p:spPr>
        <p:txBody>
          <a:bodyPr wrap="square" rtlCol="0">
            <a:spAutoFit/>
          </a:bodyPr>
          <a:lstStyle/>
          <a:p>
            <a:pPr algn="just"/>
            <a:r>
              <a:rPr lang="en-US" altLang="zh-TW" sz="4000" dirty="0">
                <a:solidFill>
                  <a:schemeClr val="accent3">
                    <a:lumMod val="20000"/>
                    <a:lumOff val="80000"/>
                  </a:schemeClr>
                </a:solidFill>
                <a:latin typeface="Calibri" panose="020F0502020204030204" pitchFamily="34" charset="0"/>
                <a:cs typeface="Calibri" panose="020F0502020204030204" pitchFamily="34" charset="0"/>
              </a:rPr>
              <a:t>You may have heard of Green Finance these days. But do you know what does it mean? Actually, “Green finance” can be understood as financing of investments that provide environmental benefits under the idea of sustainable development. These benefits include reduction in air pollution reduction, water pollution and land pollution, energy efficiency improvement and climate change mitigation. Green finance is about internalizing these external benefits. It enhances environmentally-friendly investments and reduces harmful ones.</a:t>
            </a:r>
            <a:r>
              <a:rPr lang="zh-TW" altLang="zh-TW" sz="4000" dirty="0">
                <a:solidFill>
                  <a:schemeClr val="accent3">
                    <a:lumMod val="20000"/>
                    <a:lumOff val="80000"/>
                  </a:schemeClr>
                </a:solidFill>
                <a:latin typeface="Calibri" panose="020F0502020204030204" pitchFamily="34" charset="0"/>
                <a:cs typeface="Calibri" panose="020F0502020204030204" pitchFamily="34" charset="0"/>
              </a:rPr>
              <a:t> </a:t>
            </a:r>
            <a:endParaRPr lang="zh-TW" altLang="en-US" sz="4000" dirty="0">
              <a:solidFill>
                <a:schemeClr val="accent3">
                  <a:lumMod val="20000"/>
                  <a:lumOff val="80000"/>
                </a:schemeClr>
              </a:solidFill>
              <a:latin typeface="Calibri" panose="020F0502020204030204" pitchFamily="34" charset="0"/>
              <a:cs typeface="Calibri" panose="020F0502020204030204" pitchFamily="34" charset="0"/>
            </a:endParaRPr>
          </a:p>
          <a:p>
            <a:pPr algn="just"/>
            <a:endParaRPr lang="zh-TW" altLang="en-US" sz="4000" dirty="0">
              <a:solidFill>
                <a:schemeClr val="accent3">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220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2"/>
</p:tagLst>
</file>

<file path=ppt/tags/tag2.xml><?xml version="1.0" encoding="utf-8"?>
<p:tagLst xmlns:a="http://schemas.openxmlformats.org/drawingml/2006/main" xmlns:r="http://schemas.openxmlformats.org/officeDocument/2006/relationships" xmlns:p="http://schemas.openxmlformats.org/presentationml/2006/main">
  <p:tag name="TIMING" val="|20.2"/>
</p:tagLst>
</file>

<file path=ppt/tags/tag3.xml><?xml version="1.0" encoding="utf-8"?>
<p:tagLst xmlns:a="http://schemas.openxmlformats.org/drawingml/2006/main" xmlns:r="http://schemas.openxmlformats.org/officeDocument/2006/relationships" xmlns:p="http://schemas.openxmlformats.org/presentationml/2006/main">
  <p:tag name="TIMING" val="|6.7|5.7|2|2.3|5.1|1.4|1.7|2|2.6"/>
</p:tagLst>
</file>

<file path=ppt/tags/tag4.xml><?xml version="1.0" encoding="utf-8"?>
<p:tagLst xmlns:a="http://schemas.openxmlformats.org/drawingml/2006/main" xmlns:r="http://schemas.openxmlformats.org/officeDocument/2006/relationships" xmlns:p="http://schemas.openxmlformats.org/presentationml/2006/main">
  <p:tag name="TIMING" val="|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52273</TotalTime>
  <Words>381</Words>
  <Application>Microsoft Office PowerPoint</Application>
  <PresentationFormat>Custom</PresentationFormat>
  <Paragraphs>46</Paragraphs>
  <Slides>7</Slides>
  <Notes>4</Notes>
  <HiddenSlides>0</HiddenSlides>
  <MMClips>3</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18" baseType="lpstr">
      <vt:lpstr>Corsiva Hebrew</vt:lpstr>
      <vt:lpstr>DengXian</vt:lpstr>
      <vt:lpstr>Glacial Indifference Bold</vt:lpstr>
      <vt:lpstr>微软雅黑</vt:lpstr>
      <vt:lpstr>宋体</vt:lpstr>
      <vt:lpstr>新細明體</vt: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自訂顯示1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Secret to Contentment Church Presentation</dc:title>
  <cp:lastModifiedBy>Louis Cheng</cp:lastModifiedBy>
  <cp:revision>222</cp:revision>
  <dcterms:created xsi:type="dcterms:W3CDTF">2006-08-16T00:00:00Z</dcterms:created>
  <dcterms:modified xsi:type="dcterms:W3CDTF">2021-07-03T07:42:37Z</dcterms:modified>
  <dc:identifier>DAED5gXoUcY</dc:identifier>
</cp:coreProperties>
</file>