
<file path=[Content_Types].xml><?xml version="1.0" encoding="utf-8"?>
<Types xmlns="http://schemas.openxmlformats.org/package/2006/content-types">
  <Default Extension="png" ContentType="image/png"/>
  <Default Extension="svg" ContentType="image/svg+xml"/>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
  </p:notesMasterIdLst>
  <p:handoutMasterIdLst>
    <p:handoutMasterId r:id="rId10"/>
  </p:handoutMasterIdLst>
  <p:sldIdLst>
    <p:sldId id="258" r:id="rId2"/>
    <p:sldId id="321" r:id="rId3"/>
    <p:sldId id="285" r:id="rId4"/>
    <p:sldId id="322" r:id="rId5"/>
    <p:sldId id="278" r:id="rId6"/>
    <p:sldId id="301" r:id="rId7"/>
    <p:sldId id="298"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D7AFAF8-F6FC-44F2-BAAC-2E30F8648052}">
          <p14:sldIdLst>
            <p14:sldId id="258"/>
            <p14:sldId id="321"/>
            <p14:sldId id="285"/>
            <p14:sldId id="322"/>
          </p14:sldIdLst>
        </p14:section>
        <p14:section name="Voice script" id="{6681D0AD-BEDE-447F-9B9E-130634881A14}">
          <p14:sldIdLst>
            <p14:sldId id="278"/>
            <p14:sldId id="301"/>
            <p14:sldId id="29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 Angela [Student]" initials="ZA[" lastIdx="1" clrIdx="0">
    <p:extLst>
      <p:ext uri="{19B8F6BF-5375-455C-9EA6-DF929625EA0E}">
        <p15:presenceInfo xmlns:p15="http://schemas.microsoft.com/office/powerpoint/2012/main" userId="ZHAO, Angela [Stud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6AC"/>
    <a:srgbClr val="81BCC0"/>
    <a:srgbClr val="63BEC2"/>
    <a:srgbClr val="00C2C8"/>
    <a:srgbClr val="3BB3C2"/>
    <a:srgbClr val="57A6AB"/>
    <a:srgbClr val="00ACB0"/>
    <a:srgbClr val="123969"/>
    <a:srgbClr val="2F97A4"/>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76274" autoAdjust="0"/>
  </p:normalViewPr>
  <p:slideViewPr>
    <p:cSldViewPr snapToGrid="0">
      <p:cViewPr varScale="1">
        <p:scale>
          <a:sx n="52" d="100"/>
          <a:sy n="52" d="100"/>
        </p:scale>
        <p:origin x="1356"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7" d="100"/>
          <a:sy n="47"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0A186D3-4AEF-448A-A880-28975856CE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81BFE4A5-5F6D-461B-A66E-36F3EC5063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57F489-8424-4277-AB18-F98452E702FD}" type="datetimeFigureOut">
              <a:rPr lang="zh-CN" altLang="en-US" smtClean="0"/>
              <a:t>2021/7/3</a:t>
            </a:fld>
            <a:endParaRPr lang="zh-CN" altLang="en-US"/>
          </a:p>
        </p:txBody>
      </p:sp>
      <p:sp>
        <p:nvSpPr>
          <p:cNvPr id="4" name="页脚占位符 3">
            <a:extLst>
              <a:ext uri="{FF2B5EF4-FFF2-40B4-BE49-F238E27FC236}">
                <a16:creationId xmlns:a16="http://schemas.microsoft.com/office/drawing/2014/main" id="{2162907F-A3BE-4C68-A9D5-86845124B1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2F8CD6B8-FE1F-49BF-98E8-EDA00256E5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22300-5996-46C6-AFC8-D3A260262F91}" type="slidenum">
              <a:rPr lang="zh-CN" altLang="en-US" smtClean="0"/>
              <a:t>‹#›</a:t>
            </a:fld>
            <a:endParaRPr lang="zh-CN" altLang="en-US"/>
          </a:p>
        </p:txBody>
      </p:sp>
    </p:spTree>
    <p:extLst>
      <p:ext uri="{BB962C8B-B14F-4D97-AF65-F5344CB8AC3E}">
        <p14:creationId xmlns:p14="http://schemas.microsoft.com/office/powerpoint/2010/main" val="1580416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C9C26-ED3E-4EF2-9E38-432646D6AC5D}" type="datetimeFigureOut">
              <a:rPr lang="zh-CN" altLang="en-US" smtClean="0"/>
              <a:t>2021/7/3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28498-6A5A-48DA-84D5-E3D373AD1AF2}" type="slidenum">
              <a:rPr lang="zh-CN" altLang="en-US" smtClean="0"/>
              <a:t>‹#›</a:t>
            </a:fld>
            <a:endParaRPr lang="zh-CN" altLang="en-US"/>
          </a:p>
        </p:txBody>
      </p:sp>
    </p:spTree>
    <p:extLst>
      <p:ext uri="{BB962C8B-B14F-4D97-AF65-F5344CB8AC3E}">
        <p14:creationId xmlns:p14="http://schemas.microsoft.com/office/powerpoint/2010/main" val="14147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0</a:t>
            </a:fld>
            <a:endParaRPr lang="zh-CN" altLang="en-US"/>
          </a:p>
        </p:txBody>
      </p:sp>
    </p:spTree>
    <p:extLst>
      <p:ext uri="{BB962C8B-B14F-4D97-AF65-F5344CB8AC3E}">
        <p14:creationId xmlns:p14="http://schemas.microsoft.com/office/powerpoint/2010/main" val="298091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1</a:t>
            </a:fld>
            <a:endParaRPr lang="zh-CN" altLang="en-US"/>
          </a:p>
        </p:txBody>
      </p:sp>
    </p:spTree>
    <p:extLst>
      <p:ext uri="{BB962C8B-B14F-4D97-AF65-F5344CB8AC3E}">
        <p14:creationId xmlns:p14="http://schemas.microsoft.com/office/powerpoint/2010/main" val="204412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2</a:t>
            </a:fld>
            <a:endParaRPr lang="zh-CN" altLang="en-US"/>
          </a:p>
        </p:txBody>
      </p:sp>
    </p:spTree>
    <p:extLst>
      <p:ext uri="{BB962C8B-B14F-4D97-AF65-F5344CB8AC3E}">
        <p14:creationId xmlns:p14="http://schemas.microsoft.com/office/powerpoint/2010/main" val="368604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4</a:t>
            </a:fld>
            <a:endParaRPr lang="zh-CN" altLang="en-US"/>
          </a:p>
        </p:txBody>
      </p:sp>
    </p:spTree>
    <p:extLst>
      <p:ext uri="{BB962C8B-B14F-4D97-AF65-F5344CB8AC3E}">
        <p14:creationId xmlns:p14="http://schemas.microsoft.com/office/powerpoint/2010/main" val="323216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5</a:t>
            </a:fld>
            <a:endParaRPr lang="zh-CN" altLang="en-US"/>
          </a:p>
        </p:txBody>
      </p:sp>
    </p:spTree>
    <p:extLst>
      <p:ext uri="{BB962C8B-B14F-4D97-AF65-F5344CB8AC3E}">
        <p14:creationId xmlns:p14="http://schemas.microsoft.com/office/powerpoint/2010/main" val="252789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6</a:t>
            </a:fld>
            <a:endParaRPr lang="zh-CN" altLang="en-US"/>
          </a:p>
        </p:txBody>
      </p:sp>
    </p:spTree>
    <p:extLst>
      <p:ext uri="{BB962C8B-B14F-4D97-AF65-F5344CB8AC3E}">
        <p14:creationId xmlns:p14="http://schemas.microsoft.com/office/powerpoint/2010/main" val="59382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B491EB-1F44-43B5-BABA-B70177FC999F}" type="datetime1">
              <a:rPr lang="zh-CN" altLang="en-US" smtClean="0"/>
              <a:t>2021/7/3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377680" y="6427470"/>
            <a:ext cx="2743200" cy="365125"/>
          </a:xfrm>
        </p:spPr>
        <p:txBody>
          <a:bodyPr/>
          <a:lstStyle/>
          <a:p>
            <a:fld id="{565CE74E-AB26-4998-AD42-012C4C1AD076}" type="slidenum">
              <a:rPr lang="zh-CN" altLang="en-US" smtClean="0"/>
              <a:t>‹#›</a:t>
            </a:fld>
            <a:endParaRPr lang="zh-CN" altLang="en-US" dirty="0"/>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69884" y="107950"/>
            <a:ext cx="4888832" cy="708931"/>
          </a:xfrm>
        </p:spPr>
        <p:txBody>
          <a:bodyPr>
            <a:noAutofit/>
          </a:bodyPr>
          <a:lstStyle>
            <a:lvl1pPr>
              <a:defRPr sz="2800" b="1"/>
            </a:lvl1pPr>
          </a:lstStyle>
          <a:p>
            <a:r>
              <a:rPr lang="en-US" altLang="zh-CN" dirty="0"/>
              <a:t>ESG</a:t>
            </a:r>
            <a:endParaRPr lang="zh-CN" altLang="en-US" dirty="0"/>
          </a:p>
        </p:txBody>
      </p:sp>
      <p:sp>
        <p:nvSpPr>
          <p:cNvPr id="3" name="日期占位符 2"/>
          <p:cNvSpPr>
            <a:spLocks noGrp="1"/>
          </p:cNvSpPr>
          <p:nvPr>
            <p:ph type="dt" sz="half" idx="10"/>
          </p:nvPr>
        </p:nvSpPr>
        <p:spPr/>
        <p:txBody>
          <a:bodyPr/>
          <a:lstStyle/>
          <a:p>
            <a:fld id="{E275BA28-B903-44E7-85B3-CF43160CE141}" type="datetime1">
              <a:rPr lang="zh-CN" altLang="en-US" smtClean="0"/>
              <a:t>2021/7/3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Picture 3">
            <a:extLst>
              <a:ext uri="{FF2B5EF4-FFF2-40B4-BE49-F238E27FC236}">
                <a16:creationId xmlns:a16="http://schemas.microsoft.com/office/drawing/2014/main" id="{28752054-09BC-4D8E-B20D-4E81B37BE54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31" t="8867" r="7184" b="9435"/>
          <a:stretch/>
        </p:blipFill>
        <p:spPr bwMode="auto">
          <a:xfrm rot="5400000" flipV="1">
            <a:off x="122803" y="-122805"/>
            <a:ext cx="967178" cy="121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内容占位符 12">
            <a:extLst>
              <a:ext uri="{FF2B5EF4-FFF2-40B4-BE49-F238E27FC236}">
                <a16:creationId xmlns:a16="http://schemas.microsoft.com/office/drawing/2014/main" id="{B928BA40-7F06-44AD-81E1-C1499B9F71DE}"/>
              </a:ext>
            </a:extLst>
          </p:cNvPr>
          <p:cNvSpPr>
            <a:spLocks noGrp="1"/>
          </p:cNvSpPr>
          <p:nvPr>
            <p:ph sz="quarter" idx="13" hasCustomPrompt="1"/>
          </p:nvPr>
        </p:nvSpPr>
        <p:spPr>
          <a:xfrm>
            <a:off x="869884" y="674688"/>
            <a:ext cx="5384800" cy="468312"/>
          </a:xfrm>
        </p:spPr>
        <p:txBody>
          <a:bodyPr>
            <a:normAutofit/>
          </a:bodyPr>
          <a:lstStyle>
            <a:lvl1pPr marL="0" indent="0">
              <a:buNone/>
              <a:defRPr sz="2200" spc="130" baseline="0"/>
            </a:lvl1pPr>
          </a:lstStyle>
          <a:p>
            <a:pPr lvl="0"/>
            <a:r>
              <a:rPr lang="en-US" altLang="zh-CN" dirty="0"/>
              <a:t>ABC</a:t>
            </a:r>
            <a:endParaRPr lang="zh-CN" altLang="en-US" dirty="0"/>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A110A-E8CF-4EA4-87C2-584936D6E09F}" type="datetime1">
              <a:rPr lang="zh-CN" altLang="en-US" smtClean="0"/>
              <a:t>2021/7/3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382760" y="6433820"/>
            <a:ext cx="2743200" cy="365125"/>
          </a:xfrm>
          <a:prstGeom prst="rect">
            <a:avLst/>
          </a:prstGeom>
        </p:spPr>
        <p:txBody>
          <a:bodyPr vert="horz" lIns="91440" tIns="45720" rIns="91440" bIns="45720" rtlCol="0" anchor="ctr"/>
          <a:lstStyle>
            <a:lvl1pPr algn="r">
              <a:defRPr sz="1400" baseline="0">
                <a:solidFill>
                  <a:schemeClr val="tx1">
                    <a:tint val="75000"/>
                  </a:schemeClr>
                </a:solidFill>
                <a:latin typeface="Antique Olive Roman"/>
              </a:defRPr>
            </a:lvl1p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4"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audio" Target="../media/media3.m4a"/><Relationship Id="rId7" Type="http://schemas.openxmlformats.org/officeDocument/2006/relationships/image" Target="../media/image5.png"/><Relationship Id="rId12" Type="http://schemas.openxmlformats.org/officeDocument/2006/relationships/image" Target="../media/image10.svg"/><Relationship Id="rId2" Type="http://schemas.microsoft.com/office/2007/relationships/media" Target="../media/media3.m4a"/><Relationship Id="rId16" Type="http://schemas.openxmlformats.org/officeDocument/2006/relationships/slide" Target="slide4.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notesSlide" Target="../notesSlides/notesSlide3.xml"/><Relationship Id="rId1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86BBEF7-7613-43A4-BBF7-1EE80F9053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131" t="8867" r="7184" b="9435"/>
          <a:stretch/>
        </p:blipFill>
        <p:spPr bwMode="auto">
          <a:xfrm rot="16200000">
            <a:off x="-159554" y="-881849"/>
            <a:ext cx="6945332" cy="870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extLst>
              <a:ext uri="{FF2B5EF4-FFF2-40B4-BE49-F238E27FC236}">
                <a16:creationId xmlns:a16="http://schemas.microsoft.com/office/drawing/2014/main" id="{D87974F3-EDF5-4B1A-9EB1-1B0F0528E4EE}"/>
              </a:ext>
            </a:extLst>
          </p:cNvPr>
          <p:cNvSpPr/>
          <p:nvPr/>
        </p:nvSpPr>
        <p:spPr>
          <a:xfrm>
            <a:off x="6686857" y="1640293"/>
            <a:ext cx="4934877" cy="2369880"/>
          </a:xfrm>
          <a:prstGeom prst="rect">
            <a:avLst/>
          </a:prstGeom>
        </p:spPr>
        <p:txBody>
          <a:bodyPr wrap="square">
            <a:spAutoFit/>
          </a:bodyPr>
          <a:lstStyle/>
          <a:p>
            <a:pPr algn="r"/>
            <a:r>
              <a:rPr lang="en-US" altLang="zh-CN" sz="4000" b="1" dirty="0">
                <a:latin typeface="Calibri" panose="020F0502020204030204" pitchFamily="34" charset="0"/>
                <a:cs typeface="Calibri" panose="020F0502020204030204" pitchFamily="34" charset="0"/>
                <a:sym typeface="+mn-lt"/>
              </a:rPr>
              <a:t>Module </a:t>
            </a:r>
            <a:r>
              <a:rPr lang="zh-CN" altLang="en-US" sz="4000" b="1" dirty="0">
                <a:latin typeface="Calibri" panose="020F0502020204030204" pitchFamily="34" charset="0"/>
                <a:cs typeface="Calibri" panose="020F0502020204030204" pitchFamily="34" charset="0"/>
              </a:rPr>
              <a:t>①</a:t>
            </a:r>
            <a:r>
              <a:rPr lang="zh-CN" altLang="en-US" sz="3600" b="1" dirty="0">
                <a:latin typeface="Calibri" panose="020F0502020204030204" pitchFamily="34" charset="0"/>
                <a:cs typeface="Calibri" panose="020F0502020204030204" pitchFamily="34" charset="0"/>
              </a:rPr>
              <a:t> </a:t>
            </a:r>
            <a:br>
              <a:rPr lang="en-US" altLang="zh-CN" sz="5400" b="1" dirty="0">
                <a:latin typeface="Calibri" panose="020F0502020204030204" pitchFamily="34" charset="0"/>
                <a:cs typeface="Calibri" panose="020F0502020204030204" pitchFamily="34" charset="0"/>
              </a:rPr>
            </a:br>
            <a:r>
              <a:rPr lang="en-US" altLang="zh-CN" sz="5400" b="1" dirty="0">
                <a:latin typeface="Calibri" panose="020F0502020204030204" pitchFamily="34" charset="0"/>
                <a:cs typeface="Calibri" panose="020F0502020204030204" pitchFamily="34" charset="0"/>
              </a:rPr>
              <a:t>From CSR to ESG</a:t>
            </a:r>
            <a:endParaRPr lang="zh-CN" altLang="en-US" sz="5400" b="1" dirty="0">
              <a:latin typeface="Calibri" panose="020F0502020204030204" pitchFamily="34" charset="0"/>
              <a:cs typeface="Calibri" panose="020F0502020204030204" pitchFamily="34" charset="0"/>
            </a:endParaRPr>
          </a:p>
          <a:p>
            <a:pPr algn="r"/>
            <a:r>
              <a:rPr lang="en-US" altLang="zh-CN" sz="5400" b="1" dirty="0">
                <a:latin typeface="Calibri" panose="020F0502020204030204" pitchFamily="34" charset="0"/>
                <a:cs typeface="Calibri" panose="020F0502020204030204" pitchFamily="34" charset="0"/>
                <a:sym typeface="+mn-lt"/>
              </a:rPr>
              <a:t> </a:t>
            </a:r>
            <a:endParaRPr lang="zh-CN" altLang="en-US" sz="5400" b="1" dirty="0">
              <a:latin typeface="Calibri" panose="020F0502020204030204" pitchFamily="34" charset="0"/>
              <a:cs typeface="Calibri" panose="020F0502020204030204" pitchFamily="34" charset="0"/>
              <a:sym typeface="+mn-lt"/>
            </a:endParaRPr>
          </a:p>
        </p:txBody>
      </p:sp>
      <p:sp>
        <p:nvSpPr>
          <p:cNvPr id="6" name="矩形 5">
            <a:extLst>
              <a:ext uri="{FF2B5EF4-FFF2-40B4-BE49-F238E27FC236}">
                <a16:creationId xmlns:a16="http://schemas.microsoft.com/office/drawing/2014/main" id="{9CC34E8B-B960-4DA7-8634-74C591A328D5}"/>
              </a:ext>
            </a:extLst>
          </p:cNvPr>
          <p:cNvSpPr/>
          <p:nvPr/>
        </p:nvSpPr>
        <p:spPr>
          <a:xfrm>
            <a:off x="4807131" y="3049887"/>
            <a:ext cx="6814603" cy="523220"/>
          </a:xfrm>
          <a:prstGeom prst="rect">
            <a:avLst/>
          </a:prstGeom>
        </p:spPr>
        <p:txBody>
          <a:bodyPr wrap="square">
            <a:spAutoFit/>
          </a:bodyPr>
          <a:lstStyle/>
          <a:p>
            <a:pPr algn="r"/>
            <a:r>
              <a:rPr lang="en-US" altLang="zh-CN" sz="2800" cap="small" spc="130" dirty="0">
                <a:solidFill>
                  <a:schemeClr val="accent1">
                    <a:lumMod val="75000"/>
                  </a:schemeClr>
                </a:solidFill>
                <a:latin typeface="Arial" panose="020B0604020202020204" pitchFamily="34" charset="0"/>
                <a:cs typeface="Arial" panose="020B0604020202020204" pitchFamily="34" charset="0"/>
              </a:rPr>
              <a:t>A journey to achieve sustainability</a:t>
            </a:r>
          </a:p>
        </p:txBody>
      </p:sp>
      <p:pic>
        <p:nvPicPr>
          <p:cNvPr id="19" name="图片 18" descr="图片包含 游戏机&#10;&#10;描述已自动生成">
            <a:extLst>
              <a:ext uri="{FF2B5EF4-FFF2-40B4-BE49-F238E27FC236}">
                <a16:creationId xmlns:a16="http://schemas.microsoft.com/office/drawing/2014/main" id="{A1AC412A-2639-4C79-B867-DB55FB6E29F3}"/>
              </a:ext>
            </a:extLst>
          </p:cNvPr>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sp>
        <p:nvSpPr>
          <p:cNvPr id="21" name="文本框 20">
            <a:extLst>
              <a:ext uri="{FF2B5EF4-FFF2-40B4-BE49-F238E27FC236}">
                <a16:creationId xmlns:a16="http://schemas.microsoft.com/office/drawing/2014/main" id="{3E94A165-7495-4C6A-B4FD-E4EA1431F924}"/>
              </a:ext>
            </a:extLst>
          </p:cNvPr>
          <p:cNvSpPr txBox="1"/>
          <p:nvPr/>
        </p:nvSpPr>
        <p:spPr>
          <a:xfrm>
            <a:off x="10470468" y="86242"/>
            <a:ext cx="1347210" cy="400110"/>
          </a:xfrm>
          <a:prstGeom prst="rect">
            <a:avLst/>
          </a:prstGeom>
          <a:noFill/>
        </p:spPr>
        <p:txBody>
          <a:bodyPr wrap="square" rtlCol="0" anchor="t" anchorCtr="0">
            <a:spAutoFit/>
          </a:bodyPr>
          <a:lstStyle/>
          <a:p>
            <a:pPr algn="ctr"/>
            <a:r>
              <a:rPr lang="en-US" altLang="zh-CN" sz="2000" dirty="0">
                <a:solidFill>
                  <a:schemeClr val="accent4"/>
                </a:solidFill>
                <a:latin typeface="Calibri" panose="020F0502020204030204" pitchFamily="34" charset="0"/>
                <a:cs typeface="Calibri" panose="020F0502020204030204" pitchFamily="34" charset="0"/>
              </a:rPr>
              <a:t>Next page</a:t>
            </a:r>
            <a:endParaRPr lang="zh-CN" altLang="en-US" sz="2000" dirty="0">
              <a:solidFill>
                <a:schemeClr val="accent4"/>
              </a:solidFill>
              <a:latin typeface="Calibri" panose="020F0502020204030204" pitchFamily="34" charset="0"/>
              <a:cs typeface="Calibri" panose="020F0502020204030204" pitchFamily="34" charset="0"/>
            </a:endParaRPr>
          </a:p>
        </p:txBody>
      </p:sp>
      <p:pic>
        <p:nvPicPr>
          <p:cNvPr id="27" name="Cover page">
            <a:hlinkClick r:id="" action="ppaction://media"/>
            <a:extLst>
              <a:ext uri="{FF2B5EF4-FFF2-40B4-BE49-F238E27FC236}">
                <a16:creationId xmlns:a16="http://schemas.microsoft.com/office/drawing/2014/main" id="{9EF15997-3979-4EA8-A042-598917D24B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64634" y="2380252"/>
            <a:ext cx="724665" cy="724665"/>
          </a:xfrm>
          <a:prstGeom prst="rect">
            <a:avLst/>
          </a:prstGeom>
        </p:spPr>
      </p:pic>
      <p:sp>
        <p:nvSpPr>
          <p:cNvPr id="24" name="矩形 23">
            <a:hlinkClick r:id="rId8" action="ppaction://hlinksldjump"/>
            <a:extLst>
              <a:ext uri="{FF2B5EF4-FFF2-40B4-BE49-F238E27FC236}">
                <a16:creationId xmlns:a16="http://schemas.microsoft.com/office/drawing/2014/main" id="{52B992D4-B5F8-4D3D-B9F8-B3A96B55E2D7}"/>
              </a:ext>
            </a:extLst>
          </p:cNvPr>
          <p:cNvSpPr/>
          <p:nvPr/>
        </p:nvSpPr>
        <p:spPr>
          <a:xfrm>
            <a:off x="10588625" y="120650"/>
            <a:ext cx="1473200" cy="36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Tree>
    <p:extLst>
      <p:ext uri="{BB962C8B-B14F-4D97-AF65-F5344CB8AC3E}">
        <p14:creationId xmlns:p14="http://schemas.microsoft.com/office/powerpoint/2010/main" val="313841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00" fill="hold"/>
                                        <p:tgtEl>
                                          <p:spTgt spid="27"/>
                                        </p:tgtEl>
                                      </p:cBhvr>
                                    </p:cmd>
                                  </p:childTnLst>
                                </p:cTn>
                              </p:par>
                              <p:par>
                                <p:cTn id="7" presetID="1" presetClass="entr" presetSubtype="0" fill="hold" nodeType="withEffect">
                                  <p:stCondLst>
                                    <p:cond delay="150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1500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nodePh="1">
                                  <p:stCondLst>
                                    <p:cond delay="1500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76531">
                <p:cTn id="13" fill="hold" display="0">
                  <p:stCondLst>
                    <p:cond delay="indefinite"/>
                  </p:stCondLst>
                  <p:endCondLst>
                    <p:cond evt="onStopAudio" delay="0">
                      <p:tgtEl>
                        <p:sldTgt/>
                      </p:tgtEl>
                    </p:cond>
                  </p:endCondLst>
                </p:cTn>
                <p:tgtEl>
                  <p:spTgt spid="27"/>
                </p:tgtEl>
              </p:cMediaNode>
            </p:audio>
          </p:childTnLst>
        </p:cTn>
      </p:par>
    </p:tnLst>
    <p:bldLst>
      <p:bldP spid="2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8A74E7C-00F0-4954-ABDF-1B5A5AAE86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131" t="8867" r="7184" b="9435"/>
          <a:stretch/>
        </p:blipFill>
        <p:spPr bwMode="auto">
          <a:xfrm rot="5400000" flipV="1">
            <a:off x="6080" y="-661199"/>
            <a:ext cx="6887480" cy="816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6945690" y="2827900"/>
            <a:ext cx="2875595" cy="461665"/>
          </a:xfrm>
          <a:prstGeom prst="rect">
            <a:avLst/>
          </a:prstGeom>
        </p:spPr>
        <p:txBody>
          <a:bodyPr wrap="none">
            <a:spAutoFit/>
          </a:bodyPr>
          <a:lstStyle/>
          <a:p>
            <a:r>
              <a:rPr lang="en-US" altLang="zh-CN" sz="2400" b="1" dirty="0">
                <a:latin typeface="Calibri" panose="020F0502020204030204" pitchFamily="34" charset="0"/>
                <a:cs typeface="Calibri" panose="020F0502020204030204" pitchFamily="34" charset="0"/>
                <a:sym typeface="+mn-lt"/>
              </a:rPr>
              <a:t>Linkage of CSR &amp; ESG</a:t>
            </a:r>
            <a:endParaRPr lang="zh-CN" altLang="en-US" sz="2400" b="1" dirty="0">
              <a:latin typeface="Calibri" panose="020F0502020204030204" pitchFamily="34" charset="0"/>
              <a:cs typeface="Calibri" panose="020F0502020204030204" pitchFamily="34" charset="0"/>
              <a:sym typeface="+mn-lt"/>
            </a:endParaRPr>
          </a:p>
        </p:txBody>
      </p:sp>
      <p:sp>
        <p:nvSpPr>
          <p:cNvPr id="15" name="矩形 14"/>
          <p:cNvSpPr/>
          <p:nvPr/>
        </p:nvSpPr>
        <p:spPr>
          <a:xfrm>
            <a:off x="5894808" y="4059733"/>
            <a:ext cx="5019900" cy="830997"/>
          </a:xfrm>
          <a:prstGeom prst="rect">
            <a:avLst/>
          </a:prstGeom>
        </p:spPr>
        <p:txBody>
          <a:bodyPr wrap="none">
            <a:spAutoFit/>
          </a:bodyPr>
          <a:lstStyle/>
          <a:p>
            <a:r>
              <a:rPr lang="en-US" altLang="zh-CN" sz="2400" b="1" dirty="0">
                <a:latin typeface="Calibri" panose="020F0502020204030204" pitchFamily="34" charset="0"/>
                <a:cs typeface="Calibri" panose="020F0502020204030204" pitchFamily="34" charset="0"/>
              </a:rPr>
              <a:t>Embody managerial traits in pursuing </a:t>
            </a:r>
            <a:br>
              <a:rPr lang="en-US" altLang="zh-CN" sz="2400" b="1" dirty="0">
                <a:latin typeface="Calibri" panose="020F0502020204030204" pitchFamily="34" charset="0"/>
                <a:cs typeface="Calibri" panose="020F0502020204030204" pitchFamily="34" charset="0"/>
              </a:rPr>
            </a:br>
            <a:r>
              <a:rPr lang="en-US" altLang="zh-CN" sz="2400" b="1" dirty="0">
                <a:latin typeface="Calibri" panose="020F0502020204030204" pitchFamily="34" charset="0"/>
                <a:cs typeface="Calibri" panose="020F0502020204030204" pitchFamily="34" charset="0"/>
              </a:rPr>
              <a:t>ESG practices</a:t>
            </a:r>
          </a:p>
        </p:txBody>
      </p:sp>
      <p:sp>
        <p:nvSpPr>
          <p:cNvPr id="17" name="矩形 16"/>
          <p:cNvSpPr/>
          <p:nvPr/>
        </p:nvSpPr>
        <p:spPr>
          <a:xfrm>
            <a:off x="4925819" y="5416334"/>
            <a:ext cx="5225213" cy="461665"/>
          </a:xfrm>
          <a:prstGeom prst="rect">
            <a:avLst/>
          </a:prstGeom>
        </p:spPr>
        <p:txBody>
          <a:bodyPr wrap="none">
            <a:spAutoFit/>
          </a:bodyPr>
          <a:lstStyle/>
          <a:p>
            <a:r>
              <a:rPr lang="en-US" altLang="zh-CN" sz="2400" b="1" dirty="0">
                <a:latin typeface="Calibri" panose="020F0502020204030204" pitchFamily="34" charset="0"/>
                <a:cs typeface="Calibri" panose="020F0502020204030204" pitchFamily="34" charset="0"/>
              </a:rPr>
              <a:t>ESG integration from Asian perspective </a:t>
            </a:r>
          </a:p>
        </p:txBody>
      </p:sp>
      <p:sp>
        <p:nvSpPr>
          <p:cNvPr id="21" name="矩形 20"/>
          <p:cNvSpPr/>
          <p:nvPr/>
        </p:nvSpPr>
        <p:spPr>
          <a:xfrm>
            <a:off x="3471806" y="885730"/>
            <a:ext cx="1800494" cy="646331"/>
          </a:xfrm>
          <a:prstGeom prst="rect">
            <a:avLst/>
          </a:prstGeom>
        </p:spPr>
        <p:txBody>
          <a:bodyPr wrap="none">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Module</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4" name="平行四边形 23"/>
          <p:cNvSpPr/>
          <p:nvPr/>
        </p:nvSpPr>
        <p:spPr>
          <a:xfrm>
            <a:off x="6125851" y="2748835"/>
            <a:ext cx="790811" cy="619794"/>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alibri" panose="020F0502020204030204" pitchFamily="34" charset="0"/>
                <a:cs typeface="Calibri" panose="020F0502020204030204" pitchFamily="34" charset="0"/>
                <a:sym typeface="+mn-lt"/>
              </a:rPr>
              <a:t>01</a:t>
            </a:r>
            <a:endParaRPr lang="zh-CN" altLang="en-US" sz="2000" dirty="0">
              <a:latin typeface="Calibri" panose="020F0502020204030204" pitchFamily="34" charset="0"/>
              <a:cs typeface="Calibri" panose="020F0502020204030204" pitchFamily="34" charset="0"/>
              <a:sym typeface="+mn-lt"/>
            </a:endParaRPr>
          </a:p>
        </p:txBody>
      </p:sp>
      <p:sp>
        <p:nvSpPr>
          <p:cNvPr id="26" name="平行四边形 25"/>
          <p:cNvSpPr/>
          <p:nvPr/>
        </p:nvSpPr>
        <p:spPr>
          <a:xfrm>
            <a:off x="5074969" y="4134556"/>
            <a:ext cx="790811" cy="619794"/>
          </a:xfrm>
          <a:prstGeom prst="parallelogram">
            <a:avLst/>
          </a:prstGeom>
          <a:solidFill>
            <a:srgbClr val="123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alibri" panose="020F0502020204030204" pitchFamily="34" charset="0"/>
                <a:cs typeface="Calibri" panose="020F0502020204030204" pitchFamily="34" charset="0"/>
                <a:sym typeface="+mn-lt"/>
              </a:rPr>
              <a:t>02</a:t>
            </a:r>
            <a:endParaRPr lang="zh-CN" altLang="en-US" sz="2000" dirty="0">
              <a:latin typeface="Calibri" panose="020F0502020204030204" pitchFamily="34" charset="0"/>
              <a:cs typeface="Calibri" panose="020F0502020204030204" pitchFamily="34" charset="0"/>
              <a:sym typeface="+mn-lt"/>
            </a:endParaRPr>
          </a:p>
        </p:txBody>
      </p:sp>
      <p:sp>
        <p:nvSpPr>
          <p:cNvPr id="27" name="平行四边形 26"/>
          <p:cNvSpPr/>
          <p:nvPr/>
        </p:nvSpPr>
        <p:spPr>
          <a:xfrm>
            <a:off x="4105979" y="5337269"/>
            <a:ext cx="790811" cy="619794"/>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alibri" panose="020F0502020204030204" pitchFamily="34" charset="0"/>
                <a:cs typeface="Calibri" panose="020F0502020204030204" pitchFamily="34" charset="0"/>
                <a:sym typeface="+mn-lt"/>
              </a:rPr>
              <a:t>03</a:t>
            </a:r>
            <a:endParaRPr lang="zh-CN" altLang="en-US" sz="2000" dirty="0">
              <a:latin typeface="Calibri" panose="020F0502020204030204" pitchFamily="34" charset="0"/>
              <a:cs typeface="Calibri" panose="020F0502020204030204" pitchFamily="34" charset="0"/>
              <a:sym typeface="+mn-lt"/>
            </a:endParaRPr>
          </a:p>
        </p:txBody>
      </p:sp>
      <p:sp>
        <p:nvSpPr>
          <p:cNvPr id="5" name="文本框 4">
            <a:extLst>
              <a:ext uri="{FF2B5EF4-FFF2-40B4-BE49-F238E27FC236}">
                <a16:creationId xmlns:a16="http://schemas.microsoft.com/office/drawing/2014/main" id="{0D8E5609-5381-4667-B2DE-583C4B777DA6}"/>
              </a:ext>
            </a:extLst>
          </p:cNvPr>
          <p:cNvSpPr txBox="1"/>
          <p:nvPr/>
        </p:nvSpPr>
        <p:spPr>
          <a:xfrm>
            <a:off x="3820450" y="1393561"/>
            <a:ext cx="1485900" cy="923330"/>
          </a:xfrm>
          <a:prstGeom prst="rect">
            <a:avLst/>
          </a:prstGeom>
          <a:noFill/>
        </p:spPr>
        <p:txBody>
          <a:bodyPr wrap="square" rtlCol="0">
            <a:spAutoFit/>
          </a:bodyPr>
          <a:lstStyle/>
          <a:p>
            <a:r>
              <a:rPr lang="zh-CN" altLang="en-US" sz="5400" b="1" dirty="0">
                <a:solidFill>
                  <a:schemeClr val="bg1"/>
                </a:solidFill>
                <a:latin typeface="+mj-lt"/>
              </a:rPr>
              <a:t>①</a:t>
            </a:r>
          </a:p>
        </p:txBody>
      </p:sp>
      <p:sp>
        <p:nvSpPr>
          <p:cNvPr id="25" name="矩形: 圆角 11">
            <a:extLst>
              <a:ext uri="{FF2B5EF4-FFF2-40B4-BE49-F238E27FC236}">
                <a16:creationId xmlns:a16="http://schemas.microsoft.com/office/drawing/2014/main" id="{F69AB39A-6CE8-4F73-BB59-4DB54A462C26}"/>
              </a:ext>
            </a:extLst>
          </p:cNvPr>
          <p:cNvSpPr/>
          <p:nvPr/>
        </p:nvSpPr>
        <p:spPr>
          <a:xfrm>
            <a:off x="6684694" y="1724182"/>
            <a:ext cx="3449318" cy="737180"/>
          </a:xfrm>
          <a:prstGeom prst="parallelogram">
            <a:avLst/>
          </a:prstGeom>
          <a:solidFill>
            <a:srgbClr val="E8E8E8"/>
          </a:solidFill>
          <a:ln w="12700" cap="flat" cmpd="sng" algn="ctr">
            <a:solidFill>
              <a:srgbClr val="E8E8E8"/>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solidFill>
                  <a:schemeClr val="tx1"/>
                </a:solidFill>
                <a:latin typeface="Calibri" panose="020F0502020204030204" pitchFamily="34" charset="0"/>
                <a:cs typeface="Calibri" panose="020F0502020204030204" pitchFamily="34" charset="0"/>
              </a:rPr>
              <a:t>Special Features</a:t>
            </a:r>
            <a:endParaRPr lang="zh-CN" altLang="en-US" sz="2800" b="1" dirty="0">
              <a:solidFill>
                <a:schemeClr val="tx1"/>
              </a:solidFill>
              <a:latin typeface="Calibri" panose="020F0502020204030204" pitchFamily="34" charset="0"/>
              <a:cs typeface="Calibri" panose="020F0502020204030204" pitchFamily="34" charset="0"/>
            </a:endParaRPr>
          </a:p>
        </p:txBody>
      </p:sp>
      <p:sp>
        <p:nvSpPr>
          <p:cNvPr id="6" name="灯片编号占位符 5">
            <a:extLst>
              <a:ext uri="{FF2B5EF4-FFF2-40B4-BE49-F238E27FC236}">
                <a16:creationId xmlns:a16="http://schemas.microsoft.com/office/drawing/2014/main" id="{5CC5C6F6-B25A-442A-8614-A5A2647F15E8}"/>
              </a:ext>
            </a:extLst>
          </p:cNvPr>
          <p:cNvSpPr>
            <a:spLocks noGrp="1"/>
          </p:cNvSpPr>
          <p:nvPr>
            <p:ph type="sldNum" sz="quarter" idx="12"/>
          </p:nvPr>
        </p:nvSpPr>
        <p:spPr>
          <a:xfrm>
            <a:off x="9377680" y="6427470"/>
            <a:ext cx="2743200" cy="365125"/>
          </a:xfrm>
        </p:spPr>
        <p:txBody>
          <a:bodyPr/>
          <a:lstStyle/>
          <a:p>
            <a:fld id="{565CE74E-AB26-4998-AD42-012C4C1AD076}" type="slidenum">
              <a:rPr lang="zh-CN" altLang="en-US" smtClean="0"/>
              <a:t>1</a:t>
            </a:fld>
            <a:endParaRPr lang="zh-CN" altLang="en-US" dirty="0"/>
          </a:p>
        </p:txBody>
      </p:sp>
      <p:sp>
        <p:nvSpPr>
          <p:cNvPr id="18" name="矩形 17">
            <a:extLst>
              <a:ext uri="{FF2B5EF4-FFF2-40B4-BE49-F238E27FC236}">
                <a16:creationId xmlns:a16="http://schemas.microsoft.com/office/drawing/2014/main" id="{3A7A86F3-4BEE-48E2-891A-E1BFDCCFD03E}"/>
              </a:ext>
            </a:extLst>
          </p:cNvPr>
          <p:cNvSpPr/>
          <p:nvPr/>
        </p:nvSpPr>
        <p:spPr>
          <a:xfrm>
            <a:off x="6916662" y="3214493"/>
            <a:ext cx="4276019" cy="7078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cap="small" spc="130" dirty="0">
                <a:solidFill>
                  <a:schemeClr val="accent1">
                    <a:lumMod val="75000"/>
                  </a:schemeClr>
                </a:solidFill>
                <a:latin typeface="Arial" panose="020B0604020202020204" pitchFamily="34" charset="0"/>
                <a:cs typeface="Arial" panose="020B0604020202020204" pitchFamily="34" charset="0"/>
              </a:rPr>
              <a:t>Build sustainability into your </a:t>
            </a:r>
            <a:br>
              <a:rPr lang="en-US" altLang="zh-CN" sz="2000" cap="small" spc="130" dirty="0">
                <a:solidFill>
                  <a:schemeClr val="accent1">
                    <a:lumMod val="75000"/>
                  </a:schemeClr>
                </a:solidFill>
                <a:latin typeface="Arial" panose="020B0604020202020204" pitchFamily="34" charset="0"/>
                <a:cs typeface="Arial" panose="020B0604020202020204" pitchFamily="34" charset="0"/>
              </a:rPr>
            </a:br>
            <a:r>
              <a:rPr lang="en-US" altLang="zh-CN" sz="2000" cap="small" spc="130" dirty="0">
                <a:solidFill>
                  <a:schemeClr val="accent1">
                    <a:lumMod val="75000"/>
                  </a:schemeClr>
                </a:solidFill>
                <a:latin typeface="Arial" panose="020B0604020202020204" pitchFamily="34" charset="0"/>
                <a:cs typeface="Arial" panose="020B0604020202020204" pitchFamily="34" charset="0"/>
              </a:rPr>
              <a:t>business strategy</a:t>
            </a:r>
          </a:p>
        </p:txBody>
      </p:sp>
      <p:pic>
        <p:nvPicPr>
          <p:cNvPr id="2" name="P1 combined">
            <a:hlinkClick r:id="" action="ppaction://media"/>
            <a:extLst>
              <a:ext uri="{FF2B5EF4-FFF2-40B4-BE49-F238E27FC236}">
                <a16:creationId xmlns:a16="http://schemas.microsoft.com/office/drawing/2014/main" id="{D472D4D6-715A-44D5-8DDE-45A7C5E2930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30326" y="2475432"/>
            <a:ext cx="972024" cy="972024"/>
          </a:xfrm>
          <a:prstGeom prst="rect">
            <a:avLst/>
          </a:prstGeom>
        </p:spPr>
      </p:pic>
      <p:sp>
        <p:nvSpPr>
          <p:cNvPr id="3" name="文本框 2">
            <a:extLst>
              <a:ext uri="{FF2B5EF4-FFF2-40B4-BE49-F238E27FC236}">
                <a16:creationId xmlns:a16="http://schemas.microsoft.com/office/drawing/2014/main" id="{FE47837F-82CC-43F1-BEFF-2DFE4FDC3C20}"/>
              </a:ext>
            </a:extLst>
          </p:cNvPr>
          <p:cNvSpPr txBox="1"/>
          <p:nvPr/>
        </p:nvSpPr>
        <p:spPr>
          <a:xfrm>
            <a:off x="9720509" y="2891430"/>
            <a:ext cx="2102103"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(Est. time: 6 mins)</a:t>
            </a:r>
            <a:endParaRPr lang="zh-CN" altLang="en-US" dirty="0">
              <a:latin typeface="Calibri" panose="020F0502020204030204" pitchFamily="34" charset="0"/>
              <a:cs typeface="Calibri" panose="020F0502020204030204" pitchFamily="34" charset="0"/>
            </a:endParaRPr>
          </a:p>
        </p:txBody>
      </p:sp>
      <p:pic>
        <p:nvPicPr>
          <p:cNvPr id="23" name="图片 22" descr="图片包含 游戏机&#10;&#10;描述已自动生成">
            <a:extLst>
              <a:ext uri="{FF2B5EF4-FFF2-40B4-BE49-F238E27FC236}">
                <a16:creationId xmlns:a16="http://schemas.microsoft.com/office/drawing/2014/main" id="{FA0EF6F1-06C1-40D1-B12E-6F283F31B954}"/>
              </a:ext>
            </a:extLst>
          </p:cNvPr>
          <p:cNvPicPr>
            <a:picLocks noChangeAspect="1"/>
          </p:cNvPicPr>
          <p:nvPr/>
        </p:nvPicPr>
        <p:blipFill rotWithShape="1">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sp>
        <p:nvSpPr>
          <p:cNvPr id="28" name="文本框 27">
            <a:extLst>
              <a:ext uri="{FF2B5EF4-FFF2-40B4-BE49-F238E27FC236}">
                <a16:creationId xmlns:a16="http://schemas.microsoft.com/office/drawing/2014/main" id="{21747AD4-DD27-4C15-BD8C-4F0C0822B7BA}"/>
              </a:ext>
            </a:extLst>
          </p:cNvPr>
          <p:cNvSpPr txBox="1"/>
          <p:nvPr/>
        </p:nvSpPr>
        <p:spPr>
          <a:xfrm>
            <a:off x="10470468" y="86242"/>
            <a:ext cx="1347210" cy="400110"/>
          </a:xfrm>
          <a:prstGeom prst="rect">
            <a:avLst/>
          </a:prstGeom>
          <a:noFill/>
        </p:spPr>
        <p:txBody>
          <a:bodyPr wrap="square" rtlCol="0" anchor="t" anchorCtr="0">
            <a:spAutoFit/>
          </a:bodyPr>
          <a:lstStyle/>
          <a:p>
            <a:pPr algn="ctr"/>
            <a:r>
              <a:rPr lang="en-US" altLang="zh-CN" sz="2000" dirty="0">
                <a:solidFill>
                  <a:schemeClr val="accent4"/>
                </a:solidFill>
                <a:latin typeface="Calibri" panose="020F0502020204030204" pitchFamily="34" charset="0"/>
                <a:cs typeface="Calibri" panose="020F0502020204030204" pitchFamily="34" charset="0"/>
              </a:rPr>
              <a:t>Next page</a:t>
            </a:r>
            <a:endParaRPr lang="zh-CN" altLang="en-US" sz="2000" dirty="0">
              <a:solidFill>
                <a:schemeClr val="accent4"/>
              </a:solidFill>
              <a:latin typeface="Calibri" panose="020F0502020204030204" pitchFamily="34" charset="0"/>
              <a:cs typeface="Calibri" panose="020F0502020204030204" pitchFamily="34" charset="0"/>
            </a:endParaRPr>
          </a:p>
        </p:txBody>
      </p:sp>
      <p:sp>
        <p:nvSpPr>
          <p:cNvPr id="29" name="矩形 28">
            <a:hlinkClick r:id="rId8" action="ppaction://hlinksldjump"/>
            <a:extLst>
              <a:ext uri="{FF2B5EF4-FFF2-40B4-BE49-F238E27FC236}">
                <a16:creationId xmlns:a16="http://schemas.microsoft.com/office/drawing/2014/main" id="{8CE612D4-AC04-4134-B0F6-66784B795287}"/>
              </a:ext>
            </a:extLst>
          </p:cNvPr>
          <p:cNvSpPr/>
          <p:nvPr/>
        </p:nvSpPr>
        <p:spPr>
          <a:xfrm>
            <a:off x="10588625" y="120650"/>
            <a:ext cx="1473200" cy="36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7" name="文本框 6">
            <a:extLst>
              <a:ext uri="{FF2B5EF4-FFF2-40B4-BE49-F238E27FC236}">
                <a16:creationId xmlns:a16="http://schemas.microsoft.com/office/drawing/2014/main" id="{D3424279-935A-4E17-9E5F-5F2535C73D31}"/>
              </a:ext>
            </a:extLst>
          </p:cNvPr>
          <p:cNvSpPr txBox="1"/>
          <p:nvPr/>
        </p:nvSpPr>
        <p:spPr>
          <a:xfrm>
            <a:off x="612533" y="6569126"/>
            <a:ext cx="8954752" cy="307777"/>
          </a:xfrm>
          <a:prstGeom prst="rect">
            <a:avLst/>
          </a:prstGeom>
          <a:noFill/>
        </p:spPr>
        <p:txBody>
          <a:bodyPr wrap="square" rtlCol="0">
            <a:spAutoFit/>
          </a:bodyPr>
          <a:lstStyle/>
          <a:p>
            <a:r>
              <a:rPr lang="en-US" altLang="zh-CN" sz="1400" i="1" dirty="0">
                <a:latin typeface="Calibri" panose="020F0502020204030204" pitchFamily="34" charset="0"/>
                <a:cs typeface="Calibri" panose="020F0502020204030204" pitchFamily="34" charset="0"/>
              </a:rPr>
              <a:t>Please refer to Section 1 of the </a:t>
            </a:r>
            <a:r>
              <a:rPr lang="en-US" altLang="zh-CN" sz="1400" i="1" u="sng" dirty="0">
                <a:latin typeface="Calibri" panose="020F0502020204030204" pitchFamily="34" charset="0"/>
                <a:cs typeface="Calibri" panose="020F0502020204030204" pitchFamily="34" charset="0"/>
              </a:rPr>
              <a:t>word document</a:t>
            </a:r>
            <a:r>
              <a:rPr lang="en-US" altLang="zh-CN" sz="1400" i="1" dirty="0">
                <a:latin typeface="Calibri" panose="020F0502020204030204" pitchFamily="34" charset="0"/>
                <a:cs typeface="Calibri" panose="020F0502020204030204" pitchFamily="34" charset="0"/>
              </a:rPr>
              <a:t> for more readings related to Learning Objective 01.</a:t>
            </a:r>
            <a:endParaRPr lang="zh-CN" alt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2230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280" fill="hold"/>
                                        <p:tgtEl>
                                          <p:spTgt spid="2"/>
                                        </p:tgtEl>
                                      </p:cBhvr>
                                    </p:cmd>
                                  </p:childTnLst>
                                </p:cTn>
                              </p:par>
                              <p:par>
                                <p:cTn id="7" presetID="10" presetClass="entr" presetSubtype="0" fill="hold" grpId="0" nodeType="withEffect">
                                  <p:stCondLst>
                                    <p:cond delay="2650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1" presetClass="entr" presetSubtype="0" fill="hold" grpId="0" nodeType="withEffect">
                                  <p:stCondLst>
                                    <p:cond delay="2650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26500"/>
                                  </p:stCondLst>
                                  <p:childTnLst>
                                    <p:set>
                                      <p:cBhvr>
                                        <p:cTn id="13" dur="1" fill="hold">
                                          <p:stCondLst>
                                            <p:cond delay="0"/>
                                          </p:stCondLst>
                                        </p:cTn>
                                        <p:tgtEl>
                                          <p:spTgt spid="7"/>
                                        </p:tgtEl>
                                        <p:attrNameLst>
                                          <p:attrName>style.visibility</p:attrName>
                                        </p:attrNameLst>
                                      </p:cBhvr>
                                      <p:to>
                                        <p:strVal val="visible"/>
                                      </p:to>
                                    </p:set>
                                  </p:childTnLst>
                                </p:cTn>
                              </p:par>
                              <p:par>
                                <p:cTn id="14" presetID="9" presetClass="emph" presetSubtype="0" grpId="0" nodeType="withEffect">
                                  <p:stCondLst>
                                    <p:cond delay="26500"/>
                                  </p:stCondLst>
                                  <p:childTnLst>
                                    <p:set>
                                      <p:cBhvr>
                                        <p:cTn id="15" dur="indefinite"/>
                                        <p:tgtEl>
                                          <p:spTgt spid="15"/>
                                        </p:tgtEl>
                                        <p:attrNameLst>
                                          <p:attrName>style.opacity</p:attrName>
                                        </p:attrNameLst>
                                      </p:cBhvr>
                                      <p:to>
                                        <p:strVal val="0.25"/>
                                      </p:to>
                                    </p:set>
                                    <p:animEffect filter="image" prLst="opacity: 0.25">
                                      <p:cBhvr rctx="IE">
                                        <p:cTn id="16" dur="indefinite"/>
                                        <p:tgtEl>
                                          <p:spTgt spid="15"/>
                                        </p:tgtEl>
                                      </p:cBhvr>
                                    </p:animEffect>
                                  </p:childTnLst>
                                </p:cTn>
                              </p:par>
                              <p:par>
                                <p:cTn id="17" presetID="9" presetClass="emph" presetSubtype="0" grpId="0" nodeType="withEffect">
                                  <p:stCondLst>
                                    <p:cond delay="26500"/>
                                  </p:stCondLst>
                                  <p:childTnLst>
                                    <p:set>
                                      <p:cBhvr>
                                        <p:cTn id="18" dur="indefinite"/>
                                        <p:tgtEl>
                                          <p:spTgt spid="17"/>
                                        </p:tgtEl>
                                        <p:attrNameLst>
                                          <p:attrName>style.opacity</p:attrName>
                                        </p:attrNameLst>
                                      </p:cBhvr>
                                      <p:to>
                                        <p:strVal val="0.25"/>
                                      </p:to>
                                    </p:set>
                                    <p:animEffect filter="image" prLst="opacity: 0.25">
                                      <p:cBhvr rctx="IE">
                                        <p:cTn id="19" dur="indefinite"/>
                                        <p:tgtEl>
                                          <p:spTgt spid="17"/>
                                        </p:tgtEl>
                                      </p:cBhvr>
                                    </p:animEffect>
                                  </p:childTnLst>
                                </p:cTn>
                              </p:par>
                              <p:par>
                                <p:cTn id="20" presetID="9" presetClass="emph" presetSubtype="0" grpId="0" nodeType="withEffect">
                                  <p:stCondLst>
                                    <p:cond delay="26500"/>
                                  </p:stCondLst>
                                  <p:childTnLst>
                                    <p:set>
                                      <p:cBhvr>
                                        <p:cTn id="21" dur="indefinite"/>
                                        <p:tgtEl>
                                          <p:spTgt spid="26"/>
                                        </p:tgtEl>
                                        <p:attrNameLst>
                                          <p:attrName>style.opacity</p:attrName>
                                        </p:attrNameLst>
                                      </p:cBhvr>
                                      <p:to>
                                        <p:strVal val="0.25"/>
                                      </p:to>
                                    </p:set>
                                    <p:animEffect filter="image" prLst="opacity: 0.25">
                                      <p:cBhvr rctx="IE">
                                        <p:cTn id="22" dur="indefinite"/>
                                        <p:tgtEl>
                                          <p:spTgt spid="26"/>
                                        </p:tgtEl>
                                      </p:cBhvr>
                                    </p:animEffect>
                                  </p:childTnLst>
                                </p:cTn>
                              </p:par>
                              <p:par>
                                <p:cTn id="23" presetID="9" presetClass="emph" presetSubtype="0" grpId="0" nodeType="withEffect">
                                  <p:stCondLst>
                                    <p:cond delay="26500"/>
                                  </p:stCondLst>
                                  <p:childTnLst>
                                    <p:set>
                                      <p:cBhvr>
                                        <p:cTn id="24" dur="indefinite"/>
                                        <p:tgtEl>
                                          <p:spTgt spid="27"/>
                                        </p:tgtEl>
                                        <p:attrNameLst>
                                          <p:attrName>style.opacity</p:attrName>
                                        </p:attrNameLst>
                                      </p:cBhvr>
                                      <p:to>
                                        <p:strVal val="0.25"/>
                                      </p:to>
                                    </p:set>
                                    <p:animEffect filter="image" prLst="opacity: 0.25">
                                      <p:cBhvr rctx="IE">
                                        <p:cTn id="25" dur="indefinite"/>
                                        <p:tgtEl>
                                          <p:spTgt spid="27"/>
                                        </p:tgtEl>
                                      </p:cBhvr>
                                    </p:animEffect>
                                  </p:childTnLst>
                                </p:cTn>
                              </p:par>
                              <p:par>
                                <p:cTn id="26" presetID="1" presetClass="entr" presetSubtype="0" fill="hold" nodeType="withEffect">
                                  <p:stCondLst>
                                    <p:cond delay="3800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3800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0" nodeType="withEffect" nodePh="1">
                                  <p:stCondLst>
                                    <p:cond delay="38000"/>
                                  </p:stCondLst>
                                  <p:endCondLst>
                                    <p:cond evt="begin" delay="0">
                                      <p:tn val="30"/>
                                    </p:cond>
                                  </p:end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2" fill="hold" display="0">
                  <p:stCondLst>
                    <p:cond delay="indefinite"/>
                  </p:stCondLst>
                  <p:endCondLst>
                    <p:cond evt="onStopAudio" delay="0">
                      <p:tgtEl>
                        <p:sldTgt/>
                      </p:tgtEl>
                    </p:cond>
                  </p:endCondLst>
                </p:cTn>
                <p:tgtEl>
                  <p:spTgt spid="2"/>
                </p:tgtEl>
              </p:cMediaNode>
            </p:audio>
          </p:childTnLst>
        </p:cTn>
      </p:par>
    </p:tnLst>
    <p:bldLst>
      <p:bldP spid="15" grpId="0"/>
      <p:bldP spid="17" grpId="0"/>
      <p:bldP spid="26" grpId="0" animBg="1"/>
      <p:bldP spid="27" grpId="0" animBg="1"/>
      <p:bldP spid="18" grpId="0"/>
      <p:bldP spid="3" grpId="0"/>
      <p:bldP spid="28" grpId="0"/>
      <p:bldP spid="29"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77099DB2-0F4F-41B1-A5D6-11179696AA94}"/>
              </a:ext>
            </a:extLst>
          </p:cNvPr>
          <p:cNvSpPr/>
          <p:nvPr/>
        </p:nvSpPr>
        <p:spPr>
          <a:xfrm>
            <a:off x="1067085" y="104389"/>
            <a:ext cx="4455066" cy="523220"/>
          </a:xfrm>
          <a:prstGeom prst="rect">
            <a:avLst/>
          </a:prstGeom>
        </p:spPr>
        <p:txBody>
          <a:bodyPr wrap="none">
            <a:spAutoFit/>
          </a:bodyPr>
          <a:lstStyle/>
          <a:p>
            <a:r>
              <a:rPr lang="en-US" altLang="zh-CN" sz="2800" b="1" dirty="0">
                <a:latin typeface="Arial" panose="020B0604020202020204" pitchFamily="34" charset="0"/>
                <a:cs typeface="Arial" panose="020B0604020202020204" pitchFamily="34" charset="0"/>
                <a:sym typeface="+mn-lt"/>
              </a:rPr>
              <a:t>1. Linkage of CSR &amp; ESG</a:t>
            </a:r>
            <a:endParaRPr lang="zh-CN" altLang="en-US" sz="2800" b="1" dirty="0">
              <a:latin typeface="Arial" panose="020B0604020202020204" pitchFamily="34" charset="0"/>
              <a:cs typeface="Arial" panose="020B0604020202020204" pitchFamily="34" charset="0"/>
              <a:sym typeface="+mn-lt"/>
            </a:endParaRPr>
          </a:p>
        </p:txBody>
      </p:sp>
      <p:sp>
        <p:nvSpPr>
          <p:cNvPr id="40" name="矩形 39">
            <a:extLst>
              <a:ext uri="{FF2B5EF4-FFF2-40B4-BE49-F238E27FC236}">
                <a16:creationId xmlns:a16="http://schemas.microsoft.com/office/drawing/2014/main" id="{3507300D-9385-468F-99CB-DC083199AA5D}"/>
              </a:ext>
            </a:extLst>
          </p:cNvPr>
          <p:cNvSpPr/>
          <p:nvPr/>
        </p:nvSpPr>
        <p:spPr>
          <a:xfrm>
            <a:off x="1067453" y="505543"/>
            <a:ext cx="6590647" cy="369332"/>
          </a:xfrm>
          <a:prstGeom prst="rect">
            <a:avLst/>
          </a:prstGeom>
        </p:spPr>
        <p:txBody>
          <a:bodyPr wrap="square">
            <a:spAutoFit/>
          </a:bodyPr>
          <a:lstStyle/>
          <a:p>
            <a:r>
              <a:rPr lang="en-US" altLang="zh-CN" cap="all" spc="130" dirty="0">
                <a:latin typeface="Arial" panose="020B0604020202020204" pitchFamily="34" charset="0"/>
                <a:cs typeface="Arial" panose="020B0604020202020204" pitchFamily="34" charset="0"/>
                <a:sym typeface="+mn-lt"/>
              </a:rPr>
              <a:t>1.1 CSR Definition</a:t>
            </a:r>
            <a:endParaRPr lang="zh-CN" altLang="en-US" cap="all" spc="130" dirty="0">
              <a:latin typeface="Arial" panose="020B0604020202020204" pitchFamily="34" charset="0"/>
              <a:cs typeface="Arial" panose="020B0604020202020204" pitchFamily="34" charset="0"/>
              <a:sym typeface="+mn-lt"/>
            </a:endParaRPr>
          </a:p>
        </p:txBody>
      </p:sp>
      <p:sp>
        <p:nvSpPr>
          <p:cNvPr id="4" name="矩形 3">
            <a:extLst>
              <a:ext uri="{FF2B5EF4-FFF2-40B4-BE49-F238E27FC236}">
                <a16:creationId xmlns:a16="http://schemas.microsoft.com/office/drawing/2014/main" id="{9C62C963-E6E7-4CA7-ACE2-B411282CFD20}"/>
              </a:ext>
            </a:extLst>
          </p:cNvPr>
          <p:cNvSpPr/>
          <p:nvPr/>
        </p:nvSpPr>
        <p:spPr>
          <a:xfrm>
            <a:off x="3058662" y="1120350"/>
            <a:ext cx="6074676" cy="1569660"/>
          </a:xfrm>
          <a:prstGeom prst="rect">
            <a:avLst/>
          </a:prstGeom>
          <a:noFill/>
        </p:spPr>
        <p:txBody>
          <a:bodyPr wrap="square" lIns="91440" tIns="45720" rIns="91440" bIns="45720">
            <a:spAutoFit/>
          </a:bodyPr>
          <a:lstStyle/>
          <a:p>
            <a:pPr algn="ctr"/>
            <a:r>
              <a:rPr lang="en-US" altLang="zh-CN" sz="4800" b="0" cap="small" spc="0" dirty="0">
                <a:ln w="0">
                  <a:solidFill>
                    <a:schemeClr val="accent1">
                      <a:lumMod val="75000"/>
                    </a:schemeClr>
                  </a:solidFill>
                </a:ln>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a:t>
            </a:r>
            <a:r>
              <a:rPr lang="en-US" altLang="zh-CN" sz="4800" b="0" cap="small"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orporate </a:t>
            </a:r>
            <a:r>
              <a:rPr lang="en-US" altLang="zh-CN" sz="4800" cap="small" dirty="0">
                <a:ln w="0">
                  <a:solidFill>
                    <a:schemeClr val="accent1">
                      <a:lumMod val="75000"/>
                    </a:schemeClr>
                  </a:solidFill>
                </a:ln>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a:t>
            </a:r>
            <a:r>
              <a:rPr lang="en-US" altLang="zh-CN" sz="4800" b="0" cap="small"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ocial</a:t>
            </a:r>
          </a:p>
          <a:p>
            <a:pPr algn="ctr"/>
            <a:r>
              <a:rPr lang="en-US" altLang="zh-CN" sz="4800" cap="small" dirty="0">
                <a:ln w="0">
                  <a:solidFill>
                    <a:schemeClr val="accent1">
                      <a:lumMod val="75000"/>
                    </a:schemeClr>
                  </a:solidFill>
                </a:ln>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a:t>
            </a:r>
            <a:r>
              <a:rPr lang="en-US" altLang="zh-CN" sz="4800" cap="small"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esponsibility</a:t>
            </a:r>
            <a:endParaRPr lang="zh-CN" altLang="en-US" sz="4800" b="0" cap="small"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8A4B16A7-F4D8-4194-A216-1216D596036A}"/>
              </a:ext>
            </a:extLst>
          </p:cNvPr>
          <p:cNvSpPr/>
          <p:nvPr/>
        </p:nvSpPr>
        <p:spPr>
          <a:xfrm>
            <a:off x="3231606" y="3655633"/>
            <a:ext cx="1863011" cy="954107"/>
          </a:xfrm>
          <a:prstGeom prst="rect">
            <a:avLst/>
          </a:prstGeom>
          <a:noFill/>
        </p:spPr>
        <p:txBody>
          <a:bodyPr wrap="none" lIns="91440" tIns="45720" rIns="91440" bIns="45720">
            <a:spAutoFit/>
          </a:bodyPr>
          <a:lstStyle/>
          <a:p>
            <a:pPr algn="ctr"/>
            <a: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Economic </a:t>
            </a:r>
            <a:b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Progress</a:t>
            </a:r>
            <a:endParaRPr lang="zh-CN" altLang="en-US"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D823059A-1758-41D3-9DBA-74ABF8F5DD72}"/>
              </a:ext>
            </a:extLst>
          </p:cNvPr>
          <p:cNvSpPr/>
          <p:nvPr/>
        </p:nvSpPr>
        <p:spPr>
          <a:xfrm>
            <a:off x="9527144" y="3549450"/>
            <a:ext cx="2484976" cy="954107"/>
          </a:xfrm>
          <a:prstGeom prst="rect">
            <a:avLst/>
          </a:prstGeom>
          <a:noFill/>
        </p:spPr>
        <p:txBody>
          <a:bodyPr wrap="none" lIns="91440" tIns="45720" rIns="91440" bIns="45720">
            <a:spAutoFit/>
          </a:bodyPr>
          <a:lstStyle/>
          <a:p>
            <a:pPr algn="ctr"/>
            <a: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Environmental</a:t>
            </a:r>
            <a:b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Preservation</a:t>
            </a:r>
            <a:endParaRPr lang="zh-CN" altLang="en-US"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8E3C723F-0F2D-4842-A93D-BC599E2EBBE0}"/>
              </a:ext>
            </a:extLst>
          </p:cNvPr>
          <p:cNvSpPr/>
          <p:nvPr/>
        </p:nvSpPr>
        <p:spPr>
          <a:xfrm>
            <a:off x="7790507" y="1492294"/>
            <a:ext cx="1303563" cy="954107"/>
          </a:xfrm>
          <a:prstGeom prst="rect">
            <a:avLst/>
          </a:prstGeom>
          <a:noFill/>
        </p:spPr>
        <p:txBody>
          <a:bodyPr wrap="none" lIns="91440" tIns="45720" rIns="91440" bIns="45720">
            <a:spAutoFit/>
          </a:bodyPr>
          <a:lstStyle/>
          <a:p>
            <a:pPr algn="ctr"/>
            <a: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Social</a:t>
            </a:r>
            <a:b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altLang="zh-CN"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Justice</a:t>
            </a:r>
            <a:endParaRPr lang="zh-CN" altLang="en-US" sz="28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等腰三角形 15">
            <a:extLst>
              <a:ext uri="{FF2B5EF4-FFF2-40B4-BE49-F238E27FC236}">
                <a16:creationId xmlns:a16="http://schemas.microsoft.com/office/drawing/2014/main" id="{44BB3B6A-7F69-4497-AF67-3CCB1CA7157A}"/>
              </a:ext>
            </a:extLst>
          </p:cNvPr>
          <p:cNvSpPr/>
          <p:nvPr/>
        </p:nvSpPr>
        <p:spPr>
          <a:xfrm>
            <a:off x="5657721" y="2267723"/>
            <a:ext cx="3356200" cy="2076552"/>
          </a:xfrm>
          <a:prstGeom prst="triangle">
            <a:avLst>
              <a:gd name="adj" fmla="val 49681"/>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游戏机, 手, 食物, 水果&#10;&#10;描述已自动生成">
            <a:extLst>
              <a:ext uri="{FF2B5EF4-FFF2-40B4-BE49-F238E27FC236}">
                <a16:creationId xmlns:a16="http://schemas.microsoft.com/office/drawing/2014/main" id="{0C4CCF03-D53B-4B2E-9579-211E53786A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142" y="2999653"/>
            <a:ext cx="2529355" cy="2389285"/>
          </a:xfrm>
          <a:prstGeom prst="rect">
            <a:avLst/>
          </a:prstGeom>
        </p:spPr>
      </p:pic>
      <p:pic>
        <p:nvPicPr>
          <p:cNvPr id="8" name="图形 7" descr="上升趋势条形图">
            <a:extLst>
              <a:ext uri="{FF2B5EF4-FFF2-40B4-BE49-F238E27FC236}">
                <a16:creationId xmlns:a16="http://schemas.microsoft.com/office/drawing/2014/main" id="{56AA8493-8FFA-4032-958C-B29744FDFC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55636" y="3540634"/>
            <a:ext cx="1140641" cy="1140641"/>
          </a:xfrm>
          <a:prstGeom prst="rect">
            <a:avLst/>
          </a:prstGeom>
        </p:spPr>
      </p:pic>
      <p:pic>
        <p:nvPicPr>
          <p:cNvPr id="12" name="图形 11" descr="植物">
            <a:extLst>
              <a:ext uri="{FF2B5EF4-FFF2-40B4-BE49-F238E27FC236}">
                <a16:creationId xmlns:a16="http://schemas.microsoft.com/office/drawing/2014/main" id="{F6A195F8-53B8-4DA8-ABC0-81D429D034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71032" y="3424920"/>
            <a:ext cx="1140641" cy="1140641"/>
          </a:xfrm>
          <a:prstGeom prst="rect">
            <a:avLst/>
          </a:prstGeom>
        </p:spPr>
      </p:pic>
      <p:pic>
        <p:nvPicPr>
          <p:cNvPr id="15" name="图形 14" descr="会议">
            <a:extLst>
              <a:ext uri="{FF2B5EF4-FFF2-40B4-BE49-F238E27FC236}">
                <a16:creationId xmlns:a16="http://schemas.microsoft.com/office/drawing/2014/main" id="{88D09B04-0DE8-4C1A-9D0D-81F2E808B2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5806" y="1384035"/>
            <a:ext cx="1140029" cy="1140029"/>
          </a:xfrm>
          <a:prstGeom prst="rect">
            <a:avLst/>
          </a:prstGeom>
        </p:spPr>
      </p:pic>
      <p:pic>
        <p:nvPicPr>
          <p:cNvPr id="20" name="图片 19" descr="电脑游戏的屏幕&#10;&#10;描述已自动生成">
            <a:extLst>
              <a:ext uri="{FF2B5EF4-FFF2-40B4-BE49-F238E27FC236}">
                <a16:creationId xmlns:a16="http://schemas.microsoft.com/office/drawing/2014/main" id="{F5A99B6C-5E27-4668-AA43-5FEEA1954518}"/>
              </a:ext>
            </a:extLst>
          </p:cNvPr>
          <p:cNvPicPr>
            <a:picLocks noChangeAspect="1"/>
          </p:cNvPicPr>
          <p:nvPr/>
        </p:nvPicPr>
        <p:blipFill rotWithShape="1">
          <a:blip r:embed="rId13">
            <a:extLst>
              <a:ext uri="{28A0092B-C50C-407E-A947-70E740481C1C}">
                <a14:useLocalDpi xmlns:a14="http://schemas.microsoft.com/office/drawing/2010/main" val="0"/>
              </a:ext>
            </a:extLst>
          </a:blip>
          <a:srcRect l="57514" t="53168" r="8083" b="14096"/>
          <a:stretch/>
        </p:blipFill>
        <p:spPr>
          <a:xfrm>
            <a:off x="6340851" y="3299493"/>
            <a:ext cx="1989935" cy="1893507"/>
          </a:xfrm>
          <a:prstGeom prst="rect">
            <a:avLst/>
          </a:prstGeom>
        </p:spPr>
      </p:pic>
      <p:cxnSp>
        <p:nvCxnSpPr>
          <p:cNvPr id="14" name="直接连接符 13">
            <a:extLst>
              <a:ext uri="{FF2B5EF4-FFF2-40B4-BE49-F238E27FC236}">
                <a16:creationId xmlns:a16="http://schemas.microsoft.com/office/drawing/2014/main" id="{2A06740F-89A8-4984-8376-99983DECC654}"/>
              </a:ext>
            </a:extLst>
          </p:cNvPr>
          <p:cNvCxnSpPr>
            <a:cxnSpLocks/>
          </p:cNvCxnSpPr>
          <p:nvPr/>
        </p:nvCxnSpPr>
        <p:spPr>
          <a:xfrm>
            <a:off x="-209862" y="5766097"/>
            <a:ext cx="12981482"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F0CA92A8-0A32-46F5-86E2-2E1DA8C4CA1E}"/>
              </a:ext>
            </a:extLst>
          </p:cNvPr>
          <p:cNvSpPr txBox="1"/>
          <p:nvPr/>
        </p:nvSpPr>
        <p:spPr>
          <a:xfrm>
            <a:off x="192504" y="5798284"/>
            <a:ext cx="11819615" cy="1323439"/>
          </a:xfrm>
          <a:prstGeom prst="rect">
            <a:avLst/>
          </a:prstGeom>
          <a:noFill/>
        </p:spPr>
        <p:txBody>
          <a:bodyPr wrap="square" rtlCol="0">
            <a:spAutoFit/>
          </a:bodyPr>
          <a:lstStyle/>
          <a:p>
            <a:r>
              <a:rPr lang="en-US" altLang="zh-CN" sz="1600" dirty="0">
                <a:solidFill>
                  <a:schemeClr val="accent5">
                    <a:lumMod val="75000"/>
                  </a:schemeClr>
                </a:solidFill>
                <a:latin typeface="Calibri" panose="020F0502020204030204" pitchFamily="34" charset="0"/>
                <a:cs typeface="Calibri" panose="020F0502020204030204" pitchFamily="34" charset="0"/>
              </a:rPr>
              <a:t>Corporate Social Responsibility (CSR) is a general framework to promote sustainability in everyday activities by businesses. The overall goal is to combine economic progress, social justice, and environmental preservation. The concept has been given rise about integrating social, environmental and ethical concerns into the business process. It is strategic in nature, driven by competitiveness, and integrated in business processes in the current times. </a:t>
            </a:r>
          </a:p>
          <a:p>
            <a:endParaRPr lang="zh-CN" altLang="en-US" sz="1600" dirty="0">
              <a:solidFill>
                <a:schemeClr val="accent5">
                  <a:lumMod val="75000"/>
                </a:schemeClr>
              </a:solidFill>
              <a:latin typeface="Calibri" panose="020F0502020204030204" pitchFamily="34" charset="0"/>
              <a:cs typeface="Calibri" panose="020F0502020204030204" pitchFamily="34" charset="0"/>
            </a:endParaRPr>
          </a:p>
        </p:txBody>
      </p:sp>
      <p:sp>
        <p:nvSpPr>
          <p:cNvPr id="22" name="灯片编号占位符 21">
            <a:extLst>
              <a:ext uri="{FF2B5EF4-FFF2-40B4-BE49-F238E27FC236}">
                <a16:creationId xmlns:a16="http://schemas.microsoft.com/office/drawing/2014/main" id="{B92BBF60-FA3A-42B7-B089-7D9F552A9E1C}"/>
              </a:ext>
            </a:extLst>
          </p:cNvPr>
          <p:cNvSpPr>
            <a:spLocks noGrp="1"/>
          </p:cNvSpPr>
          <p:nvPr>
            <p:ph type="sldNum" sz="quarter" idx="12"/>
          </p:nvPr>
        </p:nvSpPr>
        <p:spPr>
          <a:xfrm>
            <a:off x="9382760" y="6433820"/>
            <a:ext cx="2743200" cy="365125"/>
          </a:xfrm>
        </p:spPr>
        <p:txBody>
          <a:bodyPr/>
          <a:lstStyle/>
          <a:p>
            <a:fld id="{565CE74E-AB26-4998-AD42-012C4C1AD076}" type="slidenum">
              <a:rPr lang="zh-CN" altLang="en-US" smtClean="0">
                <a:latin typeface="Calibri" panose="020F0502020204030204" pitchFamily="34" charset="0"/>
                <a:cs typeface="Calibri" panose="020F0502020204030204" pitchFamily="34" charset="0"/>
              </a:rPr>
              <a:t>2</a:t>
            </a:fld>
            <a:endParaRPr lang="zh-CN" altLang="en-US">
              <a:latin typeface="Calibri" panose="020F0502020204030204" pitchFamily="34" charset="0"/>
              <a:cs typeface="Calibri" panose="020F0502020204030204" pitchFamily="34" charset="0"/>
            </a:endParaRPr>
          </a:p>
        </p:txBody>
      </p:sp>
      <p:pic>
        <p:nvPicPr>
          <p:cNvPr id="2" name="P3">
            <a:hlinkClick r:id="" action="ppaction://media"/>
            <a:extLst>
              <a:ext uri="{FF2B5EF4-FFF2-40B4-BE49-F238E27FC236}">
                <a16:creationId xmlns:a16="http://schemas.microsoft.com/office/drawing/2014/main" id="{BC58110A-1523-4CEE-A593-C1C220CB7880}"/>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2721065" y="1863148"/>
            <a:ext cx="959589" cy="959589"/>
          </a:xfrm>
          <a:prstGeom prst="rect">
            <a:avLst/>
          </a:prstGeom>
        </p:spPr>
      </p:pic>
      <p:pic>
        <p:nvPicPr>
          <p:cNvPr id="28" name="图片 27" descr="图片包含 游戏机&#10;&#10;描述已自动生成">
            <a:extLst>
              <a:ext uri="{FF2B5EF4-FFF2-40B4-BE49-F238E27FC236}">
                <a16:creationId xmlns:a16="http://schemas.microsoft.com/office/drawing/2014/main" id="{F2ADB773-C3F3-4E0A-A800-6D2529A8240F}"/>
              </a:ext>
            </a:extLst>
          </p:cNvPr>
          <p:cNvPicPr>
            <a:picLocks noChangeAspect="1"/>
          </p:cNvPicPr>
          <p:nvPr/>
        </p:nvPicPr>
        <p:blipFill rotWithShape="1">
          <a:blip r:embed="rId15"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sp>
        <p:nvSpPr>
          <p:cNvPr id="29" name="文本框 28">
            <a:extLst>
              <a:ext uri="{FF2B5EF4-FFF2-40B4-BE49-F238E27FC236}">
                <a16:creationId xmlns:a16="http://schemas.microsoft.com/office/drawing/2014/main" id="{ADBC2DEF-8877-4D19-AC91-C6CC2904A182}"/>
              </a:ext>
            </a:extLst>
          </p:cNvPr>
          <p:cNvSpPr txBox="1"/>
          <p:nvPr/>
        </p:nvSpPr>
        <p:spPr>
          <a:xfrm>
            <a:off x="10470468" y="86242"/>
            <a:ext cx="1347210" cy="400110"/>
          </a:xfrm>
          <a:prstGeom prst="rect">
            <a:avLst/>
          </a:prstGeom>
          <a:noFill/>
        </p:spPr>
        <p:txBody>
          <a:bodyPr wrap="square" rtlCol="0" anchor="t" anchorCtr="0">
            <a:spAutoFit/>
          </a:bodyPr>
          <a:lstStyle/>
          <a:p>
            <a:pPr algn="ctr"/>
            <a:r>
              <a:rPr lang="en-US" altLang="zh-CN" sz="2000" dirty="0">
                <a:solidFill>
                  <a:schemeClr val="accent4"/>
                </a:solidFill>
                <a:latin typeface="Calibri" panose="020F0502020204030204" pitchFamily="34" charset="0"/>
                <a:cs typeface="Calibri" panose="020F0502020204030204" pitchFamily="34" charset="0"/>
              </a:rPr>
              <a:t>Next page</a:t>
            </a:r>
            <a:endParaRPr lang="zh-CN" altLang="en-US" sz="2000" dirty="0">
              <a:solidFill>
                <a:schemeClr val="accent4"/>
              </a:solidFill>
              <a:latin typeface="Calibri" panose="020F0502020204030204" pitchFamily="34" charset="0"/>
              <a:cs typeface="Calibri" panose="020F0502020204030204" pitchFamily="34" charset="0"/>
            </a:endParaRPr>
          </a:p>
        </p:txBody>
      </p:sp>
      <p:sp>
        <p:nvSpPr>
          <p:cNvPr id="30" name="矩形 29">
            <a:hlinkClick r:id="rId16" action="ppaction://hlinksldjump"/>
            <a:extLst>
              <a:ext uri="{FF2B5EF4-FFF2-40B4-BE49-F238E27FC236}">
                <a16:creationId xmlns:a16="http://schemas.microsoft.com/office/drawing/2014/main" id="{742701AE-5D18-4162-BF25-59D7BA0E5E9A}"/>
              </a:ext>
            </a:extLst>
          </p:cNvPr>
          <p:cNvSpPr/>
          <p:nvPr/>
        </p:nvSpPr>
        <p:spPr>
          <a:xfrm>
            <a:off x="10588625" y="120650"/>
            <a:ext cx="1473200" cy="36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Tree>
    <p:custDataLst>
      <p:tags r:id="rId1"/>
    </p:custDataLst>
    <p:extLst>
      <p:ext uri="{BB962C8B-B14F-4D97-AF65-F5344CB8AC3E}">
        <p14:creationId xmlns:p14="http://schemas.microsoft.com/office/powerpoint/2010/main" val="32986443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587" fill="hold"/>
                                        <p:tgtEl>
                                          <p:spTgt spid="2"/>
                                        </p:tgtEl>
                                      </p:cBhvr>
                                    </p:cmd>
                                  </p:childTnLst>
                                </p:cTn>
                              </p:par>
                              <p:par>
                                <p:cTn id="7" presetID="22" presetClass="entr" presetSubtype="8" fill="hold" grpId="0" nodeType="withEffect">
                                  <p:stCondLst>
                                    <p:cond delay="100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wipe(left)">
                                      <p:cBhvr>
                                        <p:cTn id="9" dur="1000"/>
                                        <p:tgtEl>
                                          <p:spTgt spid="4">
                                            <p:txEl>
                                              <p:pRg st="0" end="0"/>
                                            </p:txEl>
                                          </p:spTgt>
                                        </p:tgtEl>
                                      </p:cBhvr>
                                    </p:animEffect>
                                  </p:childTnLst>
                                </p:cTn>
                              </p:par>
                              <p:par>
                                <p:cTn id="10" presetID="22" presetClass="entr" presetSubtype="8" fill="hold" grpId="0" nodeType="withEffect">
                                  <p:stCondLst>
                                    <p:cond delay="1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par>
                                <p:cTn id="13" presetID="35" presetClass="path" presetSubtype="0" accel="50000" decel="50000" fill="hold" grpId="1" nodeType="withEffect">
                                  <p:stCondLst>
                                    <p:cond delay="12000"/>
                                  </p:stCondLst>
                                  <p:childTnLst>
                                    <p:animMotion origin="layout" path="M 0 0 L -0.25 0 E" pathEditMode="relative" ptsTypes="">
                                      <p:cBhvr>
                                        <p:cTn id="14" dur="1500" fill="hold"/>
                                        <p:tgtEl>
                                          <p:spTgt spid="4">
                                            <p:txEl>
                                              <p:pRg st="0" end="0"/>
                                            </p:txEl>
                                          </p:spTgt>
                                        </p:tgtEl>
                                        <p:attrNameLst>
                                          <p:attrName>ppt_x</p:attrName>
                                          <p:attrName>ppt_y</p:attrName>
                                        </p:attrNameLst>
                                      </p:cBhvr>
                                    </p:animMotion>
                                  </p:childTnLst>
                                </p:cTn>
                              </p:par>
                              <p:par>
                                <p:cTn id="15" presetID="35" presetClass="path" presetSubtype="0" accel="50000" decel="50000" fill="hold" grpId="1" nodeType="withEffect">
                                  <p:stCondLst>
                                    <p:cond delay="12000"/>
                                  </p:stCondLst>
                                  <p:childTnLst>
                                    <p:animMotion origin="layout" path="M 0 0 L -0.25 0 E" pathEditMode="relative" ptsTypes="">
                                      <p:cBhvr>
                                        <p:cTn id="16" dur="1500" fill="hold"/>
                                        <p:tgtEl>
                                          <p:spTgt spid="4">
                                            <p:txEl>
                                              <p:pRg st="1" end="1"/>
                                            </p:txEl>
                                          </p:spTgt>
                                        </p:tgtEl>
                                        <p:attrNameLst>
                                          <p:attrName>ppt_x</p:attrName>
                                          <p:attrName>ppt_y</p:attrName>
                                        </p:attrNameLst>
                                      </p:cBhvr>
                                    </p:animMotion>
                                  </p:childTnLst>
                                </p:cTn>
                              </p:par>
                              <p:par>
                                <p:cTn id="17" presetID="6" presetClass="emph" presetSubtype="0" fill="hold" grpId="2" nodeType="withEffect">
                                  <p:stCondLst>
                                    <p:cond delay="12000"/>
                                  </p:stCondLst>
                                  <p:childTnLst>
                                    <p:animScale>
                                      <p:cBhvr>
                                        <p:cTn id="18" dur="1000" fill="hold"/>
                                        <p:tgtEl>
                                          <p:spTgt spid="4">
                                            <p:txEl>
                                              <p:pRg st="0" end="0"/>
                                            </p:txEl>
                                          </p:spTgt>
                                        </p:tgtEl>
                                      </p:cBhvr>
                                      <p:by x="70000" y="70000"/>
                                    </p:animScale>
                                  </p:childTnLst>
                                </p:cTn>
                              </p:par>
                              <p:par>
                                <p:cTn id="19" presetID="6" presetClass="emph" presetSubtype="0" fill="hold" grpId="2" nodeType="withEffect">
                                  <p:stCondLst>
                                    <p:cond delay="12000"/>
                                  </p:stCondLst>
                                  <p:childTnLst>
                                    <p:animScale>
                                      <p:cBhvr>
                                        <p:cTn id="20" dur="1000" fill="hold"/>
                                        <p:tgtEl>
                                          <p:spTgt spid="4">
                                            <p:txEl>
                                              <p:pRg st="1" end="1"/>
                                            </p:txEl>
                                          </p:spTgt>
                                        </p:tgtEl>
                                      </p:cBhvr>
                                      <p:by x="70000" y="70000"/>
                                    </p:animScale>
                                  </p:childTnLst>
                                </p:cTn>
                              </p:par>
                              <p:par>
                                <p:cTn id="21" presetID="10" presetClass="entr" presetSubtype="0" fill="hold" grpId="0" nodeType="withEffect">
                                  <p:stCondLst>
                                    <p:cond delay="13000"/>
                                  </p:stCondLst>
                                  <p:iterate type="lt">
                                    <p:tmPct val="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13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13000"/>
                                  </p:stCondLst>
                                  <p:iterate type="lt">
                                    <p:tmPct val="0"/>
                                  </p:iterate>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 presetClass="entr" presetSubtype="0" fill="hold" grpId="1" nodeType="withEffect">
                                  <p:stCondLst>
                                    <p:cond delay="13000"/>
                                  </p:stCondLst>
                                  <p:iterate type="lt">
                                    <p:tmAbs val="0"/>
                                  </p:iterate>
                                  <p:childTnLst>
                                    <p:set>
                                      <p:cBhvr>
                                        <p:cTn id="31" dur="1" fill="hold">
                                          <p:stCondLst>
                                            <p:cond delay="0"/>
                                          </p:stCondLst>
                                        </p:cTn>
                                        <p:tgtEl>
                                          <p:spTgt spid="18"/>
                                        </p:tgtEl>
                                        <p:attrNameLst>
                                          <p:attrName>style.visibility</p:attrName>
                                        </p:attrNameLst>
                                      </p:cBhvr>
                                      <p:to>
                                        <p:strVal val="visible"/>
                                      </p:to>
                                    </p:set>
                                  </p:childTnLst>
                                </p:cTn>
                              </p:par>
                              <p:par>
                                <p:cTn id="32" presetID="10" presetClass="entr" presetSubtype="0" fill="hold" grpId="0" nodeType="withEffect">
                                  <p:stCondLst>
                                    <p:cond delay="13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130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1300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13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5" presetClass="emph" presetSubtype="0" grpId="1" nodeType="withEffect">
                                  <p:stCondLst>
                                    <p:cond delay="15000"/>
                                  </p:stCondLst>
                                  <p:iterate type="lt">
                                    <p:tmAbs val="0"/>
                                  </p:iterate>
                                  <p:childTnLst>
                                    <p:set>
                                      <p:cBhvr override="childStyle">
                                        <p:cTn id="45" dur="1500"/>
                                        <p:tgtEl>
                                          <p:spTgt spid="13"/>
                                        </p:tgtEl>
                                        <p:attrNameLst>
                                          <p:attrName>style.fontWeight</p:attrName>
                                        </p:attrNameLst>
                                      </p:cBhvr>
                                      <p:to>
                                        <p:strVal val="bold"/>
                                      </p:to>
                                    </p:set>
                                  </p:childTnLst>
                                </p:cTn>
                              </p:par>
                              <p:par>
                                <p:cTn id="46" presetID="15" presetClass="emph" presetSubtype="0" grpId="1" nodeType="withEffect">
                                  <p:stCondLst>
                                    <p:cond delay="17000"/>
                                  </p:stCondLst>
                                  <p:iterate type="lt">
                                    <p:tmAbs val="0"/>
                                  </p:iterate>
                                  <p:childTnLst>
                                    <p:set>
                                      <p:cBhvr override="childStyle">
                                        <p:cTn id="47" dur="1500"/>
                                        <p:tgtEl>
                                          <p:spTgt spid="19"/>
                                        </p:tgtEl>
                                        <p:attrNameLst>
                                          <p:attrName>style.fontWeight</p:attrName>
                                        </p:attrNameLst>
                                      </p:cBhvr>
                                      <p:to>
                                        <p:strVal val="bold"/>
                                      </p:to>
                                    </p:set>
                                  </p:childTnLst>
                                </p:cTn>
                              </p:par>
                              <p:par>
                                <p:cTn id="48" presetID="15" presetClass="emph" presetSubtype="0" grpId="0" nodeType="withEffect">
                                  <p:stCondLst>
                                    <p:cond delay="19000"/>
                                  </p:stCondLst>
                                  <p:iterate type="lt">
                                    <p:tmAbs val="0"/>
                                  </p:iterate>
                                  <p:childTnLst>
                                    <p:set>
                                      <p:cBhvr override="childStyle">
                                        <p:cTn id="49" dur="2000"/>
                                        <p:tgtEl>
                                          <p:spTgt spid="18"/>
                                        </p:tgtEl>
                                        <p:attrNameLst>
                                          <p:attrName>style.fontWeight</p:attrName>
                                        </p:attrNameLst>
                                      </p:cBhvr>
                                      <p:to>
                                        <p:strVal val="bold"/>
                                      </p:to>
                                    </p:set>
                                  </p:childTnLst>
                                </p:cTn>
                              </p:par>
                              <p:par>
                                <p:cTn id="50" presetID="10" presetClass="exit" presetSubtype="0" fill="hold" nodeType="withEffect">
                                  <p:stCondLst>
                                    <p:cond delay="29000"/>
                                  </p:stCondLst>
                                  <p:childTnLst>
                                    <p:animEffect transition="out" filter="fade">
                                      <p:cBhvr>
                                        <p:cTn id="51" dur="200"/>
                                        <p:tgtEl>
                                          <p:spTgt spid="6"/>
                                        </p:tgtEl>
                                      </p:cBhvr>
                                    </p:animEffect>
                                    <p:set>
                                      <p:cBhvr>
                                        <p:cTn id="52" dur="1" fill="hold">
                                          <p:stCondLst>
                                            <p:cond delay="199"/>
                                          </p:stCondLst>
                                        </p:cTn>
                                        <p:tgtEl>
                                          <p:spTgt spid="6"/>
                                        </p:tgtEl>
                                        <p:attrNameLst>
                                          <p:attrName>style.visibility</p:attrName>
                                        </p:attrNameLst>
                                      </p:cBhvr>
                                      <p:to>
                                        <p:strVal val="hidden"/>
                                      </p:to>
                                    </p:set>
                                  </p:childTnLst>
                                </p:cTn>
                              </p:par>
                              <p:par>
                                <p:cTn id="53" presetID="10" presetClass="entr" presetSubtype="0" fill="hold" nodeType="withEffect">
                                  <p:stCondLst>
                                    <p:cond delay="29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
                                        <p:tgtEl>
                                          <p:spTgt spid="20"/>
                                        </p:tgtEl>
                                      </p:cBhvr>
                                    </p:animEffect>
                                  </p:childTnLst>
                                </p:cTn>
                              </p:par>
                              <p:par>
                                <p:cTn id="56" presetID="1" presetClass="entr" presetSubtype="0" fill="hold" nodeType="withEffect">
                                  <p:stCondLst>
                                    <p:cond delay="43000"/>
                                  </p:stCondLst>
                                  <p:childTnLst>
                                    <p:set>
                                      <p:cBhvr>
                                        <p:cTn id="57" dur="1" fill="hold">
                                          <p:stCondLst>
                                            <p:cond delay="0"/>
                                          </p:stCondLst>
                                        </p:cTn>
                                        <p:tgtEl>
                                          <p:spTgt spid="28"/>
                                        </p:tgtEl>
                                        <p:attrNameLst>
                                          <p:attrName>style.visibility</p:attrName>
                                        </p:attrNameLst>
                                      </p:cBhvr>
                                      <p:to>
                                        <p:strVal val="visible"/>
                                      </p:to>
                                    </p:set>
                                  </p:childTnLst>
                                </p:cTn>
                              </p:par>
                              <p:par>
                                <p:cTn id="58" presetID="1" presetClass="entr" presetSubtype="0" fill="hold" grpId="0" nodeType="withEffect">
                                  <p:stCondLst>
                                    <p:cond delay="4300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grpId="0" nodeType="withEffect" nodePh="1">
                                  <p:stCondLst>
                                    <p:cond delay="43000"/>
                                  </p:stCondLst>
                                  <p:endCondLst>
                                    <p:cond evt="begin" delay="0">
                                      <p:tn val="60"/>
                                    </p:cond>
                                  </p:end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62" fill="hold" display="0">
                  <p:stCondLst>
                    <p:cond delay="indefinite"/>
                  </p:stCondLst>
                  <p:endCondLst>
                    <p:cond evt="onStopAudio" delay="0">
                      <p:tgtEl>
                        <p:sldTgt/>
                      </p:tgtEl>
                    </p:cond>
                  </p:endCondLst>
                </p:cTn>
                <p:tgtEl>
                  <p:spTgt spid="2"/>
                </p:tgtEl>
              </p:cMediaNode>
            </p:audio>
          </p:childTnLst>
        </p:cTn>
      </p:par>
    </p:tnLst>
    <p:bldLst>
      <p:bldP spid="4" grpId="0" uiExpand="1" build="p"/>
      <p:bldP spid="4" grpId="1" uiExpand="1" build="p"/>
      <p:bldP spid="4" grpId="2" build="p"/>
      <p:bldP spid="13" grpId="0"/>
      <p:bldP spid="13" grpId="1"/>
      <p:bldP spid="18" grpId="0"/>
      <p:bldP spid="18" grpId="1"/>
      <p:bldP spid="19" grpId="0"/>
      <p:bldP spid="19" grpId="1"/>
      <p:bldP spid="16" grpId="0" animBg="1"/>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C637A19-1C70-4D88-BC85-BBA51EFA2566}"/>
              </a:ext>
            </a:extLst>
          </p:cNvPr>
          <p:cNvSpPr>
            <a:spLocks noGrp="1"/>
          </p:cNvSpPr>
          <p:nvPr>
            <p:ph type="sldNum" sz="quarter" idx="12"/>
          </p:nvPr>
        </p:nvSpPr>
        <p:spPr/>
        <p:txBody>
          <a:bodyPr/>
          <a:lstStyle/>
          <a:p>
            <a:fld id="{565CE74E-AB26-4998-AD42-012C4C1AD076}" type="slidenum">
              <a:rPr lang="zh-CN" altLang="en-US" smtClean="0"/>
              <a:t>3</a:t>
            </a:fld>
            <a:endParaRPr lang="zh-CN" altLang="en-US"/>
          </a:p>
        </p:txBody>
      </p:sp>
      <p:pic>
        <p:nvPicPr>
          <p:cNvPr id="7" name="Picture 3">
            <a:extLst>
              <a:ext uri="{FF2B5EF4-FFF2-40B4-BE49-F238E27FC236}">
                <a16:creationId xmlns:a16="http://schemas.microsoft.com/office/drawing/2014/main" id="{C59F315B-AC54-46F7-B19D-710035B088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31" t="8867" r="7184" b="9435"/>
          <a:stretch/>
        </p:blipFill>
        <p:spPr bwMode="auto">
          <a:xfrm rot="5400000" flipV="1">
            <a:off x="6080" y="-661199"/>
            <a:ext cx="6887480" cy="816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a:extLst>
              <a:ext uri="{FF2B5EF4-FFF2-40B4-BE49-F238E27FC236}">
                <a16:creationId xmlns:a16="http://schemas.microsoft.com/office/drawing/2014/main" id="{5F88032A-C8EE-4787-98C1-4A68615BA572}"/>
              </a:ext>
            </a:extLst>
          </p:cNvPr>
          <p:cNvSpPr/>
          <p:nvPr/>
        </p:nvSpPr>
        <p:spPr>
          <a:xfrm>
            <a:off x="3471806" y="885730"/>
            <a:ext cx="1800494" cy="646331"/>
          </a:xfrm>
          <a:prstGeom prst="rect">
            <a:avLst/>
          </a:prstGeom>
        </p:spPr>
        <p:txBody>
          <a:bodyPr wrap="none">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Module</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9" name="文本框 8">
            <a:extLst>
              <a:ext uri="{FF2B5EF4-FFF2-40B4-BE49-F238E27FC236}">
                <a16:creationId xmlns:a16="http://schemas.microsoft.com/office/drawing/2014/main" id="{054A97AE-A3E8-413B-BE1B-BC659BFE3327}"/>
              </a:ext>
            </a:extLst>
          </p:cNvPr>
          <p:cNvSpPr txBox="1"/>
          <p:nvPr/>
        </p:nvSpPr>
        <p:spPr>
          <a:xfrm>
            <a:off x="3820450" y="1393561"/>
            <a:ext cx="1485900" cy="923330"/>
          </a:xfrm>
          <a:prstGeom prst="rect">
            <a:avLst/>
          </a:prstGeom>
          <a:noFill/>
        </p:spPr>
        <p:txBody>
          <a:bodyPr wrap="square" rtlCol="0">
            <a:spAutoFit/>
          </a:bodyPr>
          <a:lstStyle/>
          <a:p>
            <a:r>
              <a:rPr lang="zh-CN" altLang="en-US" sz="5400" b="1" dirty="0">
                <a:solidFill>
                  <a:schemeClr val="bg1"/>
                </a:solidFill>
                <a:latin typeface="+mj-lt"/>
              </a:rPr>
              <a:t>①</a:t>
            </a:r>
          </a:p>
        </p:txBody>
      </p:sp>
      <p:sp>
        <p:nvSpPr>
          <p:cNvPr id="12" name="文本框 6">
            <a:extLst>
              <a:ext uri="{FF2B5EF4-FFF2-40B4-BE49-F238E27FC236}">
                <a16:creationId xmlns:a16="http://schemas.microsoft.com/office/drawing/2014/main" id="{AC511E1D-7544-4029-93B9-C6BC09C1697D}"/>
              </a:ext>
            </a:extLst>
          </p:cNvPr>
          <p:cNvSpPr txBox="1"/>
          <p:nvPr/>
        </p:nvSpPr>
        <p:spPr>
          <a:xfrm>
            <a:off x="4372053" y="3910167"/>
            <a:ext cx="6960175" cy="2062103"/>
          </a:xfrm>
          <a:prstGeom prst="rect">
            <a:avLst/>
          </a:prstGeom>
        </p:spPr>
        <p:txBody>
          <a:bodyPr wrap="none">
            <a:spAutoFit/>
          </a:bodyPr>
          <a:lstStyle>
            <a:defPPr>
              <a:defRPr lang="zh-CN"/>
            </a:defPPr>
            <a:lvl1pPr>
              <a:defRPr sz="2400" b="1">
                <a:latin typeface="Calibri" panose="020F0502020204030204" pitchFamily="34" charset="0"/>
                <a:cs typeface="Calibri" panose="020F0502020204030204" pitchFamily="34" charset="0"/>
              </a:defRPr>
            </a:lvl1pPr>
          </a:lstStyle>
          <a:p>
            <a:r>
              <a:rPr lang="en-US" sz="3200" dirty="0"/>
              <a:t>This is the end of sample presentation.</a:t>
            </a:r>
          </a:p>
          <a:p>
            <a:endParaRPr lang="en-US" sz="3200" dirty="0"/>
          </a:p>
          <a:p>
            <a:r>
              <a:rPr lang="en-US" sz="3200" dirty="0"/>
              <a:t>For the full version, please contact us to</a:t>
            </a:r>
            <a:br>
              <a:rPr lang="en-US" sz="3200" dirty="0"/>
            </a:br>
            <a:r>
              <a:rPr lang="en-US" sz="3200" dirty="0"/>
              <a:t>subscribe our </a:t>
            </a:r>
            <a:r>
              <a:rPr lang="en-US" sz="3200" dirty="0" err="1"/>
              <a:t>ESGi</a:t>
            </a:r>
            <a:r>
              <a:rPr lang="en-US" sz="3200" dirty="0"/>
              <a:t> service.</a:t>
            </a:r>
          </a:p>
        </p:txBody>
      </p:sp>
    </p:spTree>
    <p:extLst>
      <p:ext uri="{BB962C8B-B14F-4D97-AF65-F5344CB8AC3E}">
        <p14:creationId xmlns:p14="http://schemas.microsoft.com/office/powerpoint/2010/main" val="1989319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EEE4C1-B4F3-417A-8FD4-3C96BAB0449F}"/>
              </a:ext>
            </a:extLst>
          </p:cNvPr>
          <p:cNvSpPr>
            <a:spLocks noGrp="1"/>
          </p:cNvSpPr>
          <p:nvPr>
            <p:ph type="title"/>
          </p:nvPr>
        </p:nvSpPr>
        <p:spPr>
          <a:xfrm>
            <a:off x="838200" y="146284"/>
            <a:ext cx="4888832" cy="708931"/>
          </a:xfrm>
        </p:spPr>
        <p:txBody>
          <a:bodyPr/>
          <a:lstStyle/>
          <a:p>
            <a:r>
              <a:rPr lang="en-US" altLang="zh-CN" dirty="0"/>
              <a:t>Appendix:</a:t>
            </a:r>
            <a:r>
              <a:rPr lang="zh-CN" altLang="en-US" dirty="0"/>
              <a:t> </a:t>
            </a:r>
            <a:r>
              <a:rPr lang="en-US" altLang="zh-CN" dirty="0"/>
              <a:t>Script P0</a:t>
            </a:r>
            <a:endParaRPr lang="zh-CN" altLang="en-US" dirty="0"/>
          </a:p>
        </p:txBody>
      </p:sp>
      <p:sp>
        <p:nvSpPr>
          <p:cNvPr id="4" name="iṡļídé">
            <a:extLst>
              <a:ext uri="{FF2B5EF4-FFF2-40B4-BE49-F238E27FC236}">
                <a16:creationId xmlns:a16="http://schemas.microsoft.com/office/drawing/2014/main" id="{00FC2C2F-3E67-4918-AA8A-AD405DE2D252}"/>
              </a:ext>
            </a:extLst>
          </p:cNvPr>
          <p:cNvSpPr/>
          <p:nvPr/>
        </p:nvSpPr>
        <p:spPr>
          <a:xfrm>
            <a:off x="0" y="6340839"/>
            <a:ext cx="12192000" cy="532151"/>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31" name="灯片编号占位符 30">
            <a:extLst>
              <a:ext uri="{FF2B5EF4-FFF2-40B4-BE49-F238E27FC236}">
                <a16:creationId xmlns:a16="http://schemas.microsoft.com/office/drawing/2014/main" id="{C2BA6B72-5C9B-4C5C-965F-EB7E2867E2C3}"/>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
        <p:nvSpPr>
          <p:cNvPr id="5" name="文本框 4">
            <a:extLst>
              <a:ext uri="{FF2B5EF4-FFF2-40B4-BE49-F238E27FC236}">
                <a16:creationId xmlns:a16="http://schemas.microsoft.com/office/drawing/2014/main" id="{FD80FA3D-6FEF-4BB5-A588-B6738B913BDF}"/>
              </a:ext>
            </a:extLst>
          </p:cNvPr>
          <p:cNvSpPr txBox="1"/>
          <p:nvPr/>
        </p:nvSpPr>
        <p:spPr>
          <a:xfrm>
            <a:off x="838200" y="948196"/>
            <a:ext cx="9906000" cy="830997"/>
          </a:xfrm>
          <a:prstGeom prst="rect">
            <a:avLst/>
          </a:prstGeom>
          <a:noFill/>
        </p:spPr>
        <p:txBody>
          <a:bodyPr wrap="square" rtlCol="0">
            <a:spAutoFit/>
          </a:bodyPr>
          <a:lstStyle/>
          <a:p>
            <a:r>
              <a:rPr lang="en-US" altLang="zh-CN" sz="2400" dirty="0">
                <a:latin typeface="Calibri" panose="020F0502020204030204" pitchFamily="34" charset="0"/>
                <a:cs typeface="Calibri" panose="020F0502020204030204" pitchFamily="34" charset="0"/>
              </a:rPr>
              <a:t>Welcome! This is module 1 for learning how CSR is transforming into ESG, the journey to achieve sustainability. Let’s start learning!</a:t>
            </a:r>
            <a:endParaRPr lang="zh-CN" altLang="en-US" sz="24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53377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ṡļídé">
            <a:extLst>
              <a:ext uri="{FF2B5EF4-FFF2-40B4-BE49-F238E27FC236}">
                <a16:creationId xmlns:a16="http://schemas.microsoft.com/office/drawing/2014/main" id="{00FC2C2F-3E67-4918-AA8A-AD405DE2D252}"/>
              </a:ext>
            </a:extLst>
          </p:cNvPr>
          <p:cNvSpPr/>
          <p:nvPr/>
        </p:nvSpPr>
        <p:spPr>
          <a:xfrm>
            <a:off x="0" y="6340839"/>
            <a:ext cx="12192000" cy="532151"/>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31" name="灯片编号占位符 30">
            <a:extLst>
              <a:ext uri="{FF2B5EF4-FFF2-40B4-BE49-F238E27FC236}">
                <a16:creationId xmlns:a16="http://schemas.microsoft.com/office/drawing/2014/main" id="{C2BA6B72-5C9B-4C5C-965F-EB7E2867E2C3}"/>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sp>
        <p:nvSpPr>
          <p:cNvPr id="5" name="文本框 4">
            <a:extLst>
              <a:ext uri="{FF2B5EF4-FFF2-40B4-BE49-F238E27FC236}">
                <a16:creationId xmlns:a16="http://schemas.microsoft.com/office/drawing/2014/main" id="{FD80FA3D-6FEF-4BB5-A588-B6738B913BDF}"/>
              </a:ext>
            </a:extLst>
          </p:cNvPr>
          <p:cNvSpPr txBox="1"/>
          <p:nvPr/>
        </p:nvSpPr>
        <p:spPr>
          <a:xfrm>
            <a:off x="838200" y="948196"/>
            <a:ext cx="9931400" cy="2308324"/>
          </a:xfrm>
          <a:prstGeom prst="rect">
            <a:avLst/>
          </a:prstGeom>
          <a:noFill/>
        </p:spPr>
        <p:txBody>
          <a:bodyPr wrap="square" rtlCol="0">
            <a:spAutoFit/>
          </a:bodyPr>
          <a:lstStyle/>
          <a:p>
            <a:r>
              <a:rPr lang="en-US" altLang="zh-CN" sz="2400" dirty="0">
                <a:latin typeface="Calibri" panose="020F0502020204030204" pitchFamily="34" charset="0"/>
                <a:cs typeface="Calibri" panose="020F0502020204030204" pitchFamily="34" charset="0"/>
              </a:rPr>
              <a:t>In this module, there are three major learning outcomes. First, we will understand the linkage between CSR and ESG. Second, we explore the managerial traits to pursue ESG practices in firms. Finally, we talk about how ESG is integrated in investment portfolio from an Asian perspective. Let’s begin our first section, we will look at how the CSR strategies are connected with ESG initiatives in building sustainable business.</a:t>
            </a:r>
            <a:endParaRPr lang="zh-CN" altLang="en-US" sz="2400" dirty="0">
              <a:latin typeface="Calibri" panose="020F0502020204030204" pitchFamily="34" charset="0"/>
              <a:cs typeface="Calibri" panose="020F0502020204030204" pitchFamily="34" charset="0"/>
            </a:endParaRPr>
          </a:p>
        </p:txBody>
      </p:sp>
      <p:sp>
        <p:nvSpPr>
          <p:cNvPr id="9" name="标题 1">
            <a:extLst>
              <a:ext uri="{FF2B5EF4-FFF2-40B4-BE49-F238E27FC236}">
                <a16:creationId xmlns:a16="http://schemas.microsoft.com/office/drawing/2014/main" id="{AF4F2E77-3B8C-4D24-8227-8025F06B8AC6}"/>
              </a:ext>
            </a:extLst>
          </p:cNvPr>
          <p:cNvSpPr>
            <a:spLocks noGrp="1"/>
          </p:cNvSpPr>
          <p:nvPr>
            <p:ph type="title"/>
          </p:nvPr>
        </p:nvSpPr>
        <p:spPr>
          <a:xfrm>
            <a:off x="838200" y="146284"/>
            <a:ext cx="4888832" cy="708931"/>
          </a:xfrm>
        </p:spPr>
        <p:txBody>
          <a:bodyPr/>
          <a:lstStyle/>
          <a:p>
            <a:r>
              <a:rPr lang="en-US" altLang="zh-CN" dirty="0"/>
              <a:t>Appendix:</a:t>
            </a:r>
            <a:r>
              <a:rPr lang="zh-CN" altLang="en-US" dirty="0"/>
              <a:t> </a:t>
            </a:r>
            <a:r>
              <a:rPr lang="en-US" altLang="zh-CN" dirty="0"/>
              <a:t>Script P1</a:t>
            </a:r>
            <a:endParaRPr lang="zh-CN" altLang="en-US" dirty="0"/>
          </a:p>
        </p:txBody>
      </p:sp>
    </p:spTree>
    <p:custDataLst>
      <p:tags r:id="rId1"/>
    </p:custDataLst>
    <p:extLst>
      <p:ext uri="{BB962C8B-B14F-4D97-AF65-F5344CB8AC3E}">
        <p14:creationId xmlns:p14="http://schemas.microsoft.com/office/powerpoint/2010/main" val="3121120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ṡļídé">
            <a:extLst>
              <a:ext uri="{FF2B5EF4-FFF2-40B4-BE49-F238E27FC236}">
                <a16:creationId xmlns:a16="http://schemas.microsoft.com/office/drawing/2014/main" id="{00FC2C2F-3E67-4918-AA8A-AD405DE2D252}"/>
              </a:ext>
            </a:extLst>
          </p:cNvPr>
          <p:cNvSpPr/>
          <p:nvPr/>
        </p:nvSpPr>
        <p:spPr>
          <a:xfrm>
            <a:off x="0" y="6340839"/>
            <a:ext cx="12192000" cy="532151"/>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
        <p:nvSpPr>
          <p:cNvPr id="31" name="灯片编号占位符 30">
            <a:extLst>
              <a:ext uri="{FF2B5EF4-FFF2-40B4-BE49-F238E27FC236}">
                <a16:creationId xmlns:a16="http://schemas.microsoft.com/office/drawing/2014/main" id="{C2BA6B72-5C9B-4C5C-965F-EB7E2867E2C3}"/>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5" name="文本框 4">
            <a:extLst>
              <a:ext uri="{FF2B5EF4-FFF2-40B4-BE49-F238E27FC236}">
                <a16:creationId xmlns:a16="http://schemas.microsoft.com/office/drawing/2014/main" id="{FD80FA3D-6FEF-4BB5-A588-B6738B913BDF}"/>
              </a:ext>
            </a:extLst>
          </p:cNvPr>
          <p:cNvSpPr txBox="1"/>
          <p:nvPr/>
        </p:nvSpPr>
        <p:spPr>
          <a:xfrm>
            <a:off x="838200" y="948196"/>
            <a:ext cx="9944100" cy="2308324"/>
          </a:xfrm>
          <a:prstGeom prst="rect">
            <a:avLst/>
          </a:prstGeom>
          <a:noFill/>
        </p:spPr>
        <p:txBody>
          <a:bodyPr wrap="square" rtlCol="0">
            <a:spAutoFit/>
          </a:bodyPr>
          <a:lstStyle/>
          <a:p>
            <a:r>
              <a:rPr lang="en-US" altLang="zh-CN" sz="2400" dirty="0">
                <a:latin typeface="Calibri" panose="020F0502020204030204" pitchFamily="34" charset="0"/>
                <a:cs typeface="Calibri" panose="020F0502020204030204" pitchFamily="34" charset="0"/>
              </a:rPr>
              <a:t>CSR, Corporate Social Responsibility is a general framework to promote sustainability in everyday activities by businesses. The overall goal is to combine economic progress, social justice, and environmental preservation. The concept has been given rise about integrating social, environmental and ethical concerns into the business process. It is strategic in nature, driven by competitiveness, and integrated in business processes in the current times. </a:t>
            </a:r>
            <a:endParaRPr lang="zh-CN" altLang="en-US" sz="2400" dirty="0">
              <a:latin typeface="Calibri" panose="020F0502020204030204" pitchFamily="34" charset="0"/>
              <a:cs typeface="Calibri" panose="020F0502020204030204" pitchFamily="34" charset="0"/>
            </a:endParaRPr>
          </a:p>
        </p:txBody>
      </p:sp>
      <p:sp>
        <p:nvSpPr>
          <p:cNvPr id="8" name="标题 1">
            <a:extLst>
              <a:ext uri="{FF2B5EF4-FFF2-40B4-BE49-F238E27FC236}">
                <a16:creationId xmlns:a16="http://schemas.microsoft.com/office/drawing/2014/main" id="{9C017B20-E1B4-484B-9EFA-EA87E362E9BD}"/>
              </a:ext>
            </a:extLst>
          </p:cNvPr>
          <p:cNvSpPr>
            <a:spLocks noGrp="1"/>
          </p:cNvSpPr>
          <p:nvPr>
            <p:ph type="title"/>
          </p:nvPr>
        </p:nvSpPr>
        <p:spPr>
          <a:xfrm>
            <a:off x="869950" y="107950"/>
            <a:ext cx="4889500" cy="709613"/>
          </a:xfrm>
        </p:spPr>
        <p:txBody>
          <a:bodyPr/>
          <a:lstStyle/>
          <a:p>
            <a:r>
              <a:rPr lang="en-US" altLang="zh-CN" dirty="0"/>
              <a:t>Appendix:</a:t>
            </a:r>
            <a:r>
              <a:rPr lang="zh-CN" altLang="en-US" dirty="0"/>
              <a:t> </a:t>
            </a:r>
            <a:r>
              <a:rPr lang="en-US" altLang="zh-CN" dirty="0"/>
              <a:t>Script P2</a:t>
            </a:r>
            <a:endParaRPr lang="zh-CN" altLang="en-US" dirty="0"/>
          </a:p>
        </p:txBody>
      </p:sp>
    </p:spTree>
    <p:custDataLst>
      <p:tags r:id="rId1"/>
    </p:custDataLst>
    <p:extLst>
      <p:ext uri="{BB962C8B-B14F-4D97-AF65-F5344CB8AC3E}">
        <p14:creationId xmlns:p14="http://schemas.microsoft.com/office/powerpoint/2010/main" val="3771864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331993;"/>
</p:tagLst>
</file>

<file path=ppt/tags/tag2.xml><?xml version="1.0" encoding="utf-8"?>
<p:tagLst xmlns:a="http://schemas.openxmlformats.org/drawingml/2006/main" xmlns:r="http://schemas.openxmlformats.org/officeDocument/2006/relationships" xmlns:p="http://schemas.openxmlformats.org/presentationml/2006/main">
  <p:tag name="ISLIDE.DIAGRAM" val="#331992;"/>
</p:tagLst>
</file>

<file path=ppt/tags/tag3.xml><?xml version="1.0" encoding="utf-8"?>
<p:tagLst xmlns:a="http://schemas.openxmlformats.org/drawingml/2006/main" xmlns:r="http://schemas.openxmlformats.org/officeDocument/2006/relationships" xmlns:p="http://schemas.openxmlformats.org/presentationml/2006/main">
  <p:tag name="ISLIDE.DIAGRAM" val="#331992;"/>
</p:tagLst>
</file>

<file path=ppt/tags/tag4.xml><?xml version="1.0" encoding="utf-8"?>
<p:tagLst xmlns:a="http://schemas.openxmlformats.org/drawingml/2006/main" xmlns:r="http://schemas.openxmlformats.org/officeDocument/2006/relationships" xmlns:p="http://schemas.openxmlformats.org/presentationml/2006/main">
  <p:tag name="ISLIDE.DIAGRAM" val="#331992;"/>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BB3C2"/>
      </a:accent1>
      <a:accent2>
        <a:srgbClr val="00F0FF"/>
      </a:accent2>
      <a:accent3>
        <a:srgbClr val="484646"/>
      </a:accent3>
      <a:accent4>
        <a:srgbClr val="6D6969"/>
      </a:accent4>
      <a:accent5>
        <a:srgbClr val="A7A3A3"/>
      </a:accent5>
      <a:accent6>
        <a:srgbClr val="C3C1C1"/>
      </a:accent6>
      <a:hlink>
        <a:srgbClr val="046EA4"/>
      </a:hlink>
      <a:folHlink>
        <a:srgbClr val="BFBFBF"/>
      </a:folHlink>
    </a:clrScheme>
    <a:fontScheme name="kgefsgn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398</Words>
  <Application>Microsoft Office PowerPoint</Application>
  <PresentationFormat>Widescreen</PresentationFormat>
  <Paragraphs>49</Paragraphs>
  <Slides>7</Slides>
  <Notes>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Antique Olive Roman</vt:lpstr>
      <vt:lpstr>等线</vt:lpstr>
      <vt:lpstr>微软雅黑</vt:lpstr>
      <vt:lpstr>Arial</vt:lpstr>
      <vt:lpstr>Calibri</vt:lpstr>
      <vt:lpstr>Office 主题</vt:lpstr>
      <vt:lpstr>PowerPoint Presentation</vt:lpstr>
      <vt:lpstr>PowerPoint Presentation</vt:lpstr>
      <vt:lpstr>PowerPoint Presentation</vt:lpstr>
      <vt:lpstr>PowerPoint Presentation</vt:lpstr>
      <vt:lpstr>Appendix: Script P0</vt:lpstr>
      <vt:lpstr>Appendix: Script P1</vt:lpstr>
      <vt:lpstr>Appendix: Script P2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Administrator</dc:creator>
  <cp:lastModifiedBy>Louis Cheng</cp:lastModifiedBy>
  <cp:revision>275</cp:revision>
  <dcterms:created xsi:type="dcterms:W3CDTF">2020-03-17T06:56:59Z</dcterms:created>
  <dcterms:modified xsi:type="dcterms:W3CDTF">2021-07-03T07:46:00Z</dcterms:modified>
</cp:coreProperties>
</file>