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8" r:id="rId2"/>
  </p:sldMasterIdLst>
  <p:notesMasterIdLst>
    <p:notesMasterId r:id="rId9"/>
  </p:notesMasterIdLst>
  <p:handoutMasterIdLst>
    <p:handoutMasterId r:id="rId10"/>
  </p:handoutMasterIdLst>
  <p:sldIdLst>
    <p:sldId id="258" r:id="rId3"/>
    <p:sldId id="321" r:id="rId4"/>
    <p:sldId id="343" r:id="rId5"/>
    <p:sldId id="349" r:id="rId6"/>
    <p:sldId id="348" r:id="rId7"/>
    <p:sldId id="347"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3 voice-over ppt" id="{6681D0AD-BEDE-447F-9B9E-130634881A14}">
          <p14:sldIdLst>
            <p14:sldId id="258"/>
            <p14:sldId id="321"/>
            <p14:sldId id="343"/>
            <p14:sldId id="349"/>
          </p14:sldIdLst>
        </p14:section>
        <p14:section name="M3 Script" id="{FCFFB68E-9205-C64E-B5ED-771A493F1EFC}">
          <p14:sldIdLst>
            <p14:sldId id="348"/>
            <p14:sldId id="34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 Angela [Student]" initials="ZA[" lastIdx="1" clrIdx="0">
    <p:extLst>
      <p:ext uri="{19B8F6BF-5375-455C-9EA6-DF929625EA0E}">
        <p15:presenceInfo xmlns:p15="http://schemas.microsoft.com/office/powerpoint/2012/main" userId="ZHAO, Angela [Stud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6B6"/>
    <a:srgbClr val="9D9A9A"/>
    <a:srgbClr val="7F7979"/>
    <a:srgbClr val="FF9300"/>
    <a:srgbClr val="E7C675"/>
    <a:srgbClr val="FFC819"/>
    <a:srgbClr val="FF9E1B"/>
    <a:srgbClr val="FFE283"/>
    <a:srgbClr val="FFF12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9" autoAdjust="0"/>
    <p:restoredTop sz="93304" autoAdjust="0"/>
  </p:normalViewPr>
  <p:slideViewPr>
    <p:cSldViewPr snapToGrid="0">
      <p:cViewPr varScale="1">
        <p:scale>
          <a:sx n="69" d="100"/>
          <a:sy n="69" d="100"/>
        </p:scale>
        <p:origin x="912"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356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ln>
              <a:noFill/>
            </a:ln>
            <a:effectLst>
              <a:glow>
                <a:schemeClr val="accent1"/>
              </a:glow>
              <a:softEdge rad="0"/>
            </a:effectLst>
            <a:scene3d>
              <a:camera prst="orthographicFront"/>
              <a:lightRig rig="threePt" dir="t"/>
            </a:scene3d>
            <a:sp3d/>
          </c:spPr>
          <c:dPt>
            <c:idx val="0"/>
            <c:bubble3D val="0"/>
            <c:spPr>
              <a:solidFill>
                <a:srgbClr val="FFD579">
                  <a:alpha val="92000"/>
                </a:srgbClr>
              </a:solidFill>
              <a:ln w="19050">
                <a:noFill/>
              </a:ln>
              <a:effectLst>
                <a:glow>
                  <a:schemeClr val="accent1"/>
                </a:glow>
                <a:softEdge rad="0"/>
              </a:effectLst>
              <a:scene3d>
                <a:camera prst="orthographicFront"/>
                <a:lightRig rig="threePt" dir="t"/>
              </a:scene3d>
              <a:sp3d/>
            </c:spPr>
            <c:extLst>
              <c:ext xmlns:c16="http://schemas.microsoft.com/office/drawing/2014/chart" uri="{C3380CC4-5D6E-409C-BE32-E72D297353CC}">
                <c16:uniqueId val="{00000001-7AE2-6E4E-B7DB-51DBABEFC348}"/>
              </c:ext>
            </c:extLst>
          </c:dPt>
          <c:dPt>
            <c:idx val="1"/>
            <c:bubble3D val="0"/>
            <c:spPr>
              <a:solidFill>
                <a:schemeClr val="accent5">
                  <a:lumMod val="40000"/>
                  <a:lumOff val="60000"/>
                </a:schemeClr>
              </a:solidFill>
              <a:ln w="19050">
                <a:noFill/>
              </a:ln>
              <a:effectLst>
                <a:glow>
                  <a:schemeClr val="accent1"/>
                </a:glow>
                <a:softEdge rad="127000"/>
              </a:effectLst>
              <a:scene3d>
                <a:camera prst="orthographicFront"/>
                <a:lightRig rig="threePt" dir="t"/>
              </a:scene3d>
              <a:sp3d/>
            </c:spPr>
            <c:extLst>
              <c:ext xmlns:c16="http://schemas.microsoft.com/office/drawing/2014/chart" uri="{C3380CC4-5D6E-409C-BE32-E72D297353CC}">
                <c16:uniqueId val="{00000003-7AE2-6E4E-B7DB-51DBABEFC348}"/>
              </c:ext>
            </c:extLst>
          </c:dPt>
          <c:dPt>
            <c:idx val="2"/>
            <c:bubble3D val="0"/>
            <c:spPr>
              <a:solidFill>
                <a:schemeClr val="accent3"/>
              </a:solidFill>
              <a:ln w="19050">
                <a:noFill/>
              </a:ln>
              <a:effectLst>
                <a:glow>
                  <a:schemeClr val="accent1"/>
                </a:glow>
                <a:softEdge rad="0"/>
              </a:effectLst>
              <a:scene3d>
                <a:camera prst="orthographicFront"/>
                <a:lightRig rig="threePt" dir="t"/>
              </a:scene3d>
              <a:sp3d/>
            </c:spPr>
            <c:extLst>
              <c:ext xmlns:c16="http://schemas.microsoft.com/office/drawing/2014/chart" uri="{C3380CC4-5D6E-409C-BE32-E72D297353CC}">
                <c16:uniqueId val="{00000005-7AE2-6E4E-B7DB-51DBABEFC348}"/>
              </c:ext>
            </c:extLst>
          </c:dPt>
          <c:dPt>
            <c:idx val="3"/>
            <c:bubble3D val="0"/>
            <c:spPr>
              <a:solidFill>
                <a:schemeClr val="accent4"/>
              </a:solidFill>
              <a:ln w="19050">
                <a:noFill/>
              </a:ln>
              <a:effectLst>
                <a:glow>
                  <a:schemeClr val="accent1"/>
                </a:glow>
                <a:softEdge rad="0"/>
              </a:effectLst>
              <a:scene3d>
                <a:camera prst="orthographicFront"/>
                <a:lightRig rig="threePt" dir="t"/>
              </a:scene3d>
              <a:sp3d/>
            </c:spPr>
            <c:extLst>
              <c:ext xmlns:c16="http://schemas.microsoft.com/office/drawing/2014/chart" uri="{C3380CC4-5D6E-409C-BE32-E72D297353CC}">
                <c16:uniqueId val="{00000007-7AE2-6E4E-B7DB-51DBABEFC348}"/>
              </c:ext>
            </c:extLst>
          </c:dPt>
          <c:cat>
            <c:numRef>
              <c:f>Sheet1!$A$2:$A$5</c:f>
              <c:numCache>
                <c:formatCode>General</c:formatCode>
                <c:ptCount val="4"/>
              </c:numCache>
            </c:num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7AE2-6E4E-B7DB-51DBABEFC348}"/>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0A186D3-4AEF-448A-A880-28975856CE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81BFE4A5-5F6D-461B-A66E-36F3EC5063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57F489-8424-4277-AB18-F98452E702FD}" type="datetimeFigureOut">
              <a:rPr lang="zh-CN" altLang="en-US" smtClean="0"/>
              <a:t>2021/7/3</a:t>
            </a:fld>
            <a:endParaRPr lang="zh-CN" altLang="en-US"/>
          </a:p>
        </p:txBody>
      </p:sp>
      <p:sp>
        <p:nvSpPr>
          <p:cNvPr id="4" name="页脚占位符 3">
            <a:extLst>
              <a:ext uri="{FF2B5EF4-FFF2-40B4-BE49-F238E27FC236}">
                <a16:creationId xmlns:a16="http://schemas.microsoft.com/office/drawing/2014/main" id="{2162907F-A3BE-4C68-A9D5-86845124B1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2F8CD6B8-FE1F-49BF-98E8-EDA00256E5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F22300-5996-46C6-AFC8-D3A260262F91}" type="slidenum">
              <a:rPr lang="zh-CN" altLang="en-US" smtClean="0"/>
              <a:t>‹#›</a:t>
            </a:fld>
            <a:endParaRPr lang="zh-CN" altLang="en-US"/>
          </a:p>
        </p:txBody>
      </p:sp>
    </p:spTree>
    <p:extLst>
      <p:ext uri="{BB962C8B-B14F-4D97-AF65-F5344CB8AC3E}">
        <p14:creationId xmlns:p14="http://schemas.microsoft.com/office/powerpoint/2010/main" val="1580416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C9C26-ED3E-4EF2-9E38-432646D6AC5D}" type="datetimeFigureOut">
              <a:rPr lang="zh-CN" altLang="en-US" smtClean="0"/>
              <a:t>2021/7/3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28498-6A5A-48DA-84D5-E3D373AD1AF2}" type="slidenum">
              <a:rPr lang="zh-CN" altLang="en-US" smtClean="0"/>
              <a:t>‹#›</a:t>
            </a:fld>
            <a:endParaRPr lang="zh-CN" altLang="en-US"/>
          </a:p>
        </p:txBody>
      </p:sp>
    </p:spTree>
    <p:extLst>
      <p:ext uri="{BB962C8B-B14F-4D97-AF65-F5344CB8AC3E}">
        <p14:creationId xmlns:p14="http://schemas.microsoft.com/office/powerpoint/2010/main" val="141478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Welcome! This is module 3 for learning how</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ESG</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can</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be</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integrated</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into</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investing. Let’s start!</a:t>
            </a:r>
            <a:endParaRPr lang="zh-CN" altLang="en-US" sz="1200" dirty="0">
              <a:solidFill>
                <a:schemeClr val="accent3">
                  <a:lumMod val="20000"/>
                  <a:lumOff val="80000"/>
                </a:schemeClr>
              </a:solidFill>
              <a:latin typeface="Calibri" panose="020F0502020204030204" pitchFamily="34" charset="0"/>
              <a:cs typeface="Calibri" panose="020F0502020204030204" pitchFamily="34" charset="0"/>
            </a:endParaRPr>
          </a:p>
          <a:p>
            <a:endParaRPr kumimoji="1"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79628498-6A5A-48DA-84D5-E3D373AD1AF2}" type="slidenum">
              <a:rPr lang="zh-CN" altLang="en-US" smtClean="0"/>
              <a:t>0</a:t>
            </a:fld>
            <a:endParaRPr lang="zh-CN" altLang="en-US"/>
          </a:p>
        </p:txBody>
      </p:sp>
    </p:spTree>
    <p:extLst>
      <p:ext uri="{BB962C8B-B14F-4D97-AF65-F5344CB8AC3E}">
        <p14:creationId xmlns:p14="http://schemas.microsoft.com/office/powerpoint/2010/main" val="72597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In this module, there are three major learning outcomes. First, we will talk</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about</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different</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levels</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of</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ESG</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integration</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in</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investing. Next, we will discuss</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how</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ESG</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techniques</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are</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integrated</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in</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equities,</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bonds</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and</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portfolios. Lastly, we will</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have</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a</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further</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look</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at</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the</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key</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drivers,</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barriers</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and</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important</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milestones</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for</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ESG</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integration</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development. Let’s start with our first section, ESG</a:t>
            </a:r>
            <a:r>
              <a:rPr lang="zh-CN" altLang="en-US" sz="1200" dirty="0">
                <a:solidFill>
                  <a:schemeClr val="accent3">
                    <a:lumMod val="20000"/>
                    <a:lumOff val="80000"/>
                  </a:schemeClr>
                </a:solidFill>
                <a:latin typeface="Calibri" panose="020F0502020204030204" pitchFamily="34" charset="0"/>
                <a:cs typeface="Calibri" panose="020F0502020204030204" pitchFamily="34" charset="0"/>
              </a:rPr>
              <a:t> </a:t>
            </a:r>
            <a:r>
              <a:rPr lang="en-US" altLang="zh-CN" sz="1200" dirty="0">
                <a:solidFill>
                  <a:schemeClr val="accent3">
                    <a:lumMod val="20000"/>
                    <a:lumOff val="80000"/>
                  </a:schemeClr>
                </a:solidFill>
                <a:latin typeface="Calibri" panose="020F0502020204030204" pitchFamily="34" charset="0"/>
                <a:cs typeface="Calibri" panose="020F0502020204030204" pitchFamily="34" charset="0"/>
              </a:rPr>
              <a:t>involvement.</a:t>
            </a:r>
            <a:endParaRPr lang="zh-CN" altLang="en-US" sz="1200" dirty="0">
              <a:solidFill>
                <a:schemeClr val="accent3">
                  <a:lumMod val="20000"/>
                  <a:lumOff val="80000"/>
                </a:schemeClr>
              </a:solidFill>
              <a:latin typeface="Calibri" panose="020F0502020204030204" pitchFamily="34" charset="0"/>
              <a:cs typeface="Calibri" panose="020F0502020204030204" pitchFamily="34" charset="0"/>
            </a:endParaRPr>
          </a:p>
          <a:p>
            <a:endParaRPr lang="zh-CN" altLang="en-US" dirty="0"/>
          </a:p>
        </p:txBody>
      </p:sp>
      <p:sp>
        <p:nvSpPr>
          <p:cNvPr id="4" name="灯片编号占位符 3"/>
          <p:cNvSpPr>
            <a:spLocks noGrp="1"/>
          </p:cNvSpPr>
          <p:nvPr>
            <p:ph type="sldNum" sz="quarter" idx="5"/>
          </p:nvPr>
        </p:nvSpPr>
        <p:spPr/>
        <p:txBody>
          <a:bodyPr/>
          <a:lstStyle/>
          <a:p>
            <a:fld id="{79628498-6A5A-48DA-84D5-E3D373AD1AF2}" type="slidenum">
              <a:rPr lang="zh-CN" altLang="en-US" smtClean="0"/>
              <a:t>1</a:t>
            </a:fld>
            <a:endParaRPr lang="zh-CN" altLang="en-US"/>
          </a:p>
        </p:txBody>
      </p:sp>
    </p:spTree>
    <p:extLst>
      <p:ext uri="{BB962C8B-B14F-4D97-AF65-F5344CB8AC3E}">
        <p14:creationId xmlns:p14="http://schemas.microsoft.com/office/powerpoint/2010/main" val="30493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5">
                    <a:lumMod val="75000"/>
                  </a:schemeClr>
                </a:solidFill>
                <a:latin typeface="Calibri" panose="020F0502020204030204" pitchFamily="34" charset="0"/>
                <a:cs typeface="Calibri" panose="020F0502020204030204" pitchFamily="34" charset="0"/>
              </a:rPr>
              <a:t>ESG is an evaluation framework which prescribes a set of E(environmental), S(social) and G(governance) factors in the investment decision-making process to evaluate companies and institutions for the purpose of “sustainable investing”.</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It is used as a key assessment marker for investors. A quarter of the world’s professionally-managed investment funds now only invest in companies that demonstrate solid ESG credentials. There</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are</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many</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providers</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of</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ESG</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ratings</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or</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research,</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including</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but</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not</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limited</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to</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MSCI,</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err="1">
                <a:solidFill>
                  <a:schemeClr val="accent5">
                    <a:lumMod val="75000"/>
                  </a:schemeClr>
                </a:solidFill>
                <a:latin typeface="Calibri" panose="020F0502020204030204" pitchFamily="34" charset="0"/>
                <a:cs typeface="Calibri" panose="020F0502020204030204" pitchFamily="34" charset="0"/>
              </a:rPr>
              <a:t>Sustainalytics</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and</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FTSE.</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S&amp;P</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Global</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also</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incorporates</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ESG</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into</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its</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credit</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rating</a:t>
            </a:r>
            <a:r>
              <a:rPr lang="zh-CN" altLang="en-US" sz="1200" dirty="0">
                <a:solidFill>
                  <a:schemeClr val="accent5">
                    <a:lumMod val="75000"/>
                  </a:schemeClr>
                </a:solidFill>
                <a:latin typeface="Calibri" panose="020F0502020204030204" pitchFamily="34" charset="0"/>
                <a:cs typeface="Calibri" panose="020F0502020204030204" pitchFamily="34" charset="0"/>
              </a:rPr>
              <a:t> </a:t>
            </a:r>
            <a:r>
              <a:rPr lang="en-US" altLang="zh-CN" sz="1200" dirty="0">
                <a:solidFill>
                  <a:schemeClr val="accent5">
                    <a:lumMod val="75000"/>
                  </a:schemeClr>
                </a:solidFill>
                <a:latin typeface="Calibri" panose="020F0502020204030204" pitchFamily="34" charset="0"/>
                <a:cs typeface="Calibri" panose="020F0502020204030204" pitchFamily="34" charset="0"/>
              </a:rPr>
              <a:t>analysis.</a:t>
            </a:r>
            <a:endParaRPr lang="zh-CN" altLang="en-US" sz="1200" dirty="0">
              <a:solidFill>
                <a:schemeClr val="accent5">
                  <a:lumMod val="75000"/>
                </a:schemeClr>
              </a:solidFill>
              <a:latin typeface="Calibri" panose="020F0502020204030204" pitchFamily="34" charset="0"/>
              <a:cs typeface="Calibri" panose="020F0502020204030204" pitchFamily="34" charset="0"/>
            </a:endParaRPr>
          </a:p>
          <a:p>
            <a:pPr>
              <a:defRPr/>
            </a:pPr>
            <a:endParaRPr lang="zh-CN" altLang="en-US" dirty="0"/>
          </a:p>
        </p:txBody>
      </p:sp>
      <p:sp>
        <p:nvSpPr>
          <p:cNvPr id="4" name="灯片编号占位符 3"/>
          <p:cNvSpPr>
            <a:spLocks noGrp="1"/>
          </p:cNvSpPr>
          <p:nvPr>
            <p:ph type="sldNum" sz="quarter" idx="5"/>
          </p:nvPr>
        </p:nvSpPr>
        <p:spPr/>
        <p:txBody>
          <a:bodyPr/>
          <a:lstStyle/>
          <a:p>
            <a:fld id="{79628498-6A5A-48DA-84D5-E3D373AD1AF2}" type="slidenum">
              <a:rPr lang="zh-CN" altLang="en-US" smtClean="0"/>
              <a:t>2</a:t>
            </a:fld>
            <a:endParaRPr lang="zh-CN" altLang="en-US"/>
          </a:p>
        </p:txBody>
      </p:sp>
    </p:spTree>
    <p:extLst>
      <p:ext uri="{BB962C8B-B14F-4D97-AF65-F5344CB8AC3E}">
        <p14:creationId xmlns:p14="http://schemas.microsoft.com/office/powerpoint/2010/main" val="237335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628498-6A5A-48DA-84D5-E3D373AD1AF2}" type="slidenum">
              <a:rPr lang="zh-CN" altLang="en-US" smtClean="0"/>
              <a:t>4</a:t>
            </a:fld>
            <a:endParaRPr lang="zh-CN" altLang="en-US"/>
          </a:p>
        </p:txBody>
      </p:sp>
    </p:spTree>
    <p:extLst>
      <p:ext uri="{BB962C8B-B14F-4D97-AF65-F5344CB8AC3E}">
        <p14:creationId xmlns:p14="http://schemas.microsoft.com/office/powerpoint/2010/main" val="1235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628498-6A5A-48DA-84D5-E3D373AD1AF2}" type="slidenum">
              <a:rPr lang="zh-CN" altLang="en-US" smtClean="0"/>
              <a:t>5</a:t>
            </a:fld>
            <a:endParaRPr lang="zh-CN" altLang="en-US"/>
          </a:p>
        </p:txBody>
      </p:sp>
    </p:spTree>
    <p:extLst>
      <p:ext uri="{BB962C8B-B14F-4D97-AF65-F5344CB8AC3E}">
        <p14:creationId xmlns:p14="http://schemas.microsoft.com/office/powerpoint/2010/main" val="170627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4B491EB-1F44-43B5-BABA-B70177FC999F}" type="datetime1">
              <a:rPr lang="zh-CN" altLang="en-US" smtClean="0"/>
              <a:t>2021/7/3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377680" y="6427470"/>
            <a:ext cx="2743200" cy="365125"/>
          </a:xfrm>
        </p:spPr>
        <p:txBody>
          <a:bodyPr/>
          <a:lstStyle/>
          <a:p>
            <a:fld id="{565CE74E-AB26-4998-AD42-012C4C1AD076}" type="slidenum">
              <a:rPr lang="zh-CN" altLang="en-US" smtClean="0"/>
              <a:t>‹#›</a:t>
            </a:fld>
            <a:endParaRPr lang="zh-CN" altLang="en-US" dirty="0"/>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2"/>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THREE</a:t>
            </a:r>
            <a:endParaRPr lang="zh-CN" altLang="en-US" dirty="0"/>
          </a:p>
        </p:txBody>
      </p:sp>
      <p:sp>
        <p:nvSpPr>
          <p:cNvPr id="9" name="文本占位符 10"/>
          <p:cNvSpPr>
            <a:spLocks noGrp="1"/>
          </p:cNvSpPr>
          <p:nvPr>
            <p:ph type="body" sz="quarter" idx="12" hasCustomPrompt="1"/>
          </p:nvPr>
        </p:nvSpPr>
        <p:spPr>
          <a:xfrm>
            <a:off x="1" y="-2219126"/>
            <a:ext cx="5277407"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3</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1794837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FOUR</a:t>
            </a:r>
            <a:endParaRPr lang="zh-CN" altLang="en-US" dirty="0"/>
          </a:p>
        </p:txBody>
      </p:sp>
      <p:sp>
        <p:nvSpPr>
          <p:cNvPr id="9" name="文本占位符 10"/>
          <p:cNvSpPr>
            <a:spLocks noGrp="1"/>
          </p:cNvSpPr>
          <p:nvPr>
            <p:ph type="body" sz="quarter" idx="12" hasCustomPrompt="1"/>
          </p:nvPr>
        </p:nvSpPr>
        <p:spPr>
          <a:xfrm>
            <a:off x="1" y="-2219126"/>
            <a:ext cx="4982454"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4</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416781836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4"/>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4"/>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2"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68655898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3"/>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3"/>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405698081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2"/>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2"/>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2713852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1"/>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1"/>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92306112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grpSp>
        <p:nvGrpSpPr>
          <p:cNvPr id="25" name="组合 24"/>
          <p:cNvGrpSpPr/>
          <p:nvPr userDrawn="1"/>
        </p:nvGrpSpPr>
        <p:grpSpPr>
          <a:xfrm>
            <a:off x="1887318" y="3292320"/>
            <a:ext cx="8417364" cy="136680"/>
            <a:chOff x="566555" y="877035"/>
            <a:chExt cx="2340260" cy="164545"/>
          </a:xfrm>
        </p:grpSpPr>
        <p:sp>
          <p:nvSpPr>
            <p:cNvPr id="26" name="矩形 25"/>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占位符 10"/>
          <p:cNvSpPr>
            <a:spLocks noGrp="1"/>
          </p:cNvSpPr>
          <p:nvPr>
            <p:ph type="body" sz="quarter" idx="10" hasCustomPrompt="1"/>
          </p:nvPr>
        </p:nvSpPr>
        <p:spPr>
          <a:xfrm>
            <a:off x="1893887" y="2467589"/>
            <a:ext cx="8404225" cy="830997"/>
          </a:xfrm>
          <a:prstGeom prst="rect">
            <a:avLst/>
          </a:prstGeom>
        </p:spPr>
        <p:txBody>
          <a:bodyPr>
            <a:spAutoFit/>
          </a:bodyPr>
          <a:lstStyle>
            <a:lvl1pPr marL="0" indent="0" algn="ctr">
              <a:buNone/>
              <a:defRPr sz="4800" b="1"/>
            </a:lvl1pPr>
          </a:lstStyle>
          <a:p>
            <a:pPr lvl="0"/>
            <a:r>
              <a:rPr lang="zh-CN" altLang="en-US" dirty="0"/>
              <a:t>请在此处输入标题</a:t>
            </a:r>
          </a:p>
        </p:txBody>
      </p:sp>
      <p:sp>
        <p:nvSpPr>
          <p:cNvPr id="34" name="文本占位符 10"/>
          <p:cNvSpPr>
            <a:spLocks noGrp="1"/>
          </p:cNvSpPr>
          <p:nvPr>
            <p:ph type="body" sz="quarter" idx="12" hasCustomPrompt="1"/>
          </p:nvPr>
        </p:nvSpPr>
        <p:spPr>
          <a:xfrm>
            <a:off x="3468529" y="3431373"/>
            <a:ext cx="5254474" cy="553998"/>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8902240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57350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A2F7000-FF52-844A-93C3-094EE48B393F}"/>
              </a:ext>
            </a:extLst>
          </p:cNvPr>
          <p:cNvPicPr>
            <a:picLocks noChangeAspect="1"/>
          </p:cNvPicPr>
          <p:nvPr userDrawn="1"/>
        </p:nvPicPr>
        <p:blipFill rotWithShape="1">
          <a:blip r:embed="rId2"/>
          <a:srcRect b="4053"/>
          <a:stretch/>
        </p:blipFill>
        <p:spPr>
          <a:xfrm rot="10800000" flipH="1">
            <a:off x="0" y="9868"/>
            <a:ext cx="1418897" cy="1139425"/>
          </a:xfrm>
          <a:prstGeom prst="rect">
            <a:avLst/>
          </a:prstGeom>
          <a:scene3d>
            <a:camera prst="orthographicFront">
              <a:rot lat="0" lon="0" rev="0"/>
            </a:camera>
            <a:lightRig rig="threePt" dir="t"/>
          </a:scene3d>
        </p:spPr>
      </p:pic>
      <p:sp>
        <p:nvSpPr>
          <p:cNvPr id="2" name="标题 1"/>
          <p:cNvSpPr>
            <a:spLocks noGrp="1"/>
          </p:cNvSpPr>
          <p:nvPr>
            <p:ph type="title" hasCustomPrompt="1"/>
          </p:nvPr>
        </p:nvSpPr>
        <p:spPr>
          <a:xfrm>
            <a:off x="869884" y="107950"/>
            <a:ext cx="4888832" cy="708931"/>
          </a:xfrm>
        </p:spPr>
        <p:txBody>
          <a:bodyPr>
            <a:noAutofit/>
          </a:bodyPr>
          <a:lstStyle>
            <a:lvl1pPr>
              <a:defRPr sz="2800" b="1">
                <a:latin typeface="Calibri" panose="020F0502020204030204" pitchFamily="34" charset="0"/>
                <a:cs typeface="Calibri" panose="020F0502020204030204" pitchFamily="34" charset="0"/>
              </a:defRPr>
            </a:lvl1pPr>
          </a:lstStyle>
          <a:p>
            <a:r>
              <a:rPr lang="en-US" altLang="zh-CN" dirty="0"/>
              <a:t>ESG</a:t>
            </a:r>
            <a:endParaRPr lang="zh-CN" altLang="en-US" dirty="0"/>
          </a:p>
        </p:txBody>
      </p:sp>
      <p:sp>
        <p:nvSpPr>
          <p:cNvPr id="3" name="日期占位符 2"/>
          <p:cNvSpPr>
            <a:spLocks noGrp="1"/>
          </p:cNvSpPr>
          <p:nvPr>
            <p:ph type="dt" sz="half" idx="10"/>
          </p:nvPr>
        </p:nvSpPr>
        <p:spPr/>
        <p:txBody>
          <a:bodyPr/>
          <a:lstStyle/>
          <a:p>
            <a:fld id="{E275BA28-B903-44E7-85B3-CF43160CE141}" type="datetime1">
              <a:rPr lang="zh-CN" altLang="en-US" smtClean="0"/>
              <a:t>2021/7/3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3" name="内容占位符 12">
            <a:extLst>
              <a:ext uri="{FF2B5EF4-FFF2-40B4-BE49-F238E27FC236}">
                <a16:creationId xmlns:a16="http://schemas.microsoft.com/office/drawing/2014/main" id="{B928BA40-7F06-44AD-81E1-C1499B9F71DE}"/>
              </a:ext>
            </a:extLst>
          </p:cNvPr>
          <p:cNvSpPr>
            <a:spLocks noGrp="1"/>
          </p:cNvSpPr>
          <p:nvPr>
            <p:ph sz="quarter" idx="13" hasCustomPrompt="1"/>
          </p:nvPr>
        </p:nvSpPr>
        <p:spPr>
          <a:xfrm>
            <a:off x="869884" y="674688"/>
            <a:ext cx="5384800" cy="468312"/>
          </a:xfrm>
        </p:spPr>
        <p:txBody>
          <a:bodyPr>
            <a:normAutofit/>
          </a:bodyPr>
          <a:lstStyle>
            <a:lvl1pPr marL="0" indent="0">
              <a:buNone/>
              <a:defRPr sz="2200" spc="130" baseline="0"/>
            </a:lvl1pPr>
          </a:lstStyle>
          <a:p>
            <a:pPr lvl="0"/>
            <a:r>
              <a:rPr lang="en-US" altLang="zh-CN" dirty="0"/>
              <a:t>ABC</a:t>
            </a:r>
            <a:endParaRPr lang="zh-CN" altLang="en-US" dirty="0"/>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椭圆 1"/>
          <p:cNvSpPr/>
          <p:nvPr userDrawn="1"/>
        </p:nvSpPr>
        <p:spPr>
          <a:xfrm rot="5400000">
            <a:off x="2387955" y="567211"/>
            <a:ext cx="2704501" cy="1570084"/>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 name="矩形 7"/>
          <p:cNvSpPr/>
          <p:nvPr userDrawn="1"/>
        </p:nvSpPr>
        <p:spPr>
          <a:xfrm rot="5400000">
            <a:off x="3746437" y="778813"/>
            <a:ext cx="3128145" cy="157052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椭圆 12"/>
          <p:cNvSpPr/>
          <p:nvPr userDrawn="1"/>
        </p:nvSpPr>
        <p:spPr>
          <a:xfrm rot="5400000">
            <a:off x="7099079" y="567209"/>
            <a:ext cx="2704500" cy="1570083"/>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13"/>
          <p:cNvSpPr/>
          <p:nvPr userDrawn="1"/>
        </p:nvSpPr>
        <p:spPr>
          <a:xfrm rot="5400000">
            <a:off x="5316544" y="779224"/>
            <a:ext cx="3128965" cy="157052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弧形 5"/>
          <p:cNvSpPr/>
          <p:nvPr userDrawn="1"/>
        </p:nvSpPr>
        <p:spPr>
          <a:xfrm>
            <a:off x="2766037" y="-3350933"/>
            <a:ext cx="6659920" cy="6659920"/>
          </a:xfrm>
          <a:prstGeom prst="arc">
            <a:avLst>
              <a:gd name="adj1" fmla="val 3404"/>
              <a:gd name="adj2" fmla="val 1081951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7" name="椭圆 6"/>
          <p:cNvSpPr/>
          <p:nvPr userDrawn="1"/>
        </p:nvSpPr>
        <p:spPr>
          <a:xfrm>
            <a:off x="5990987" y="3218976"/>
            <a:ext cx="210024" cy="21002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占位符 10"/>
          <p:cNvSpPr>
            <a:spLocks noGrp="1"/>
          </p:cNvSpPr>
          <p:nvPr>
            <p:ph type="body" sz="quarter" idx="10" hasCustomPrompt="1"/>
          </p:nvPr>
        </p:nvSpPr>
        <p:spPr>
          <a:xfrm>
            <a:off x="1893887" y="3723339"/>
            <a:ext cx="8404225" cy="830997"/>
          </a:xfrm>
          <a:prstGeom prst="rect">
            <a:avLst/>
          </a:prstGeom>
        </p:spPr>
        <p:txBody>
          <a:bodyPr>
            <a:spAutoFit/>
          </a:bodyPr>
          <a:lstStyle>
            <a:lvl1pPr marL="0" indent="0" algn="ctr">
              <a:buNone/>
              <a:defRPr sz="4800" b="1"/>
            </a:lvl1pPr>
          </a:lstStyle>
          <a:p>
            <a:pPr lvl="0"/>
            <a:r>
              <a:rPr lang="zh-CN" altLang="en-US" dirty="0"/>
              <a:t>请在此处输入标题</a:t>
            </a:r>
          </a:p>
        </p:txBody>
      </p:sp>
      <p:sp>
        <p:nvSpPr>
          <p:cNvPr id="13" name="文本占位符 10"/>
          <p:cNvSpPr>
            <a:spLocks noGrp="1"/>
          </p:cNvSpPr>
          <p:nvPr>
            <p:ph type="body" sz="quarter" idx="12" hasCustomPrompt="1"/>
          </p:nvPr>
        </p:nvSpPr>
        <p:spPr>
          <a:xfrm>
            <a:off x="3468529" y="4566939"/>
            <a:ext cx="5254474" cy="553998"/>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59387425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sp>
        <p:nvSpPr>
          <p:cNvPr id="17" name="矩形 8"/>
          <p:cNvSpPr/>
          <p:nvPr userDrawn="1"/>
        </p:nvSpPr>
        <p:spPr>
          <a:xfrm>
            <a:off x="796539" y="206084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2144602"/>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2043693"/>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3161514"/>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3245269"/>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3144360"/>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436262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4446383"/>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20" name="文本占位符 10"/>
          <p:cNvSpPr>
            <a:spLocks noGrp="1"/>
          </p:cNvSpPr>
          <p:nvPr>
            <p:ph type="body" sz="quarter" idx="18" hasCustomPrompt="1"/>
          </p:nvPr>
        </p:nvSpPr>
        <p:spPr>
          <a:xfrm>
            <a:off x="800384" y="4345474"/>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15885130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四项目录页">
    <p:spTree>
      <p:nvGrpSpPr>
        <p:cNvPr id="1" name=""/>
        <p:cNvGrpSpPr/>
        <p:nvPr/>
      </p:nvGrpSpPr>
      <p:grpSpPr>
        <a:xfrm>
          <a:off x="0" y="0"/>
          <a:ext cx="0" cy="0"/>
          <a:chOff x="0" y="0"/>
          <a:chExt cx="0" cy="0"/>
        </a:xfrm>
      </p:grpSpPr>
      <p:sp>
        <p:nvSpPr>
          <p:cNvPr id="17" name="矩形 8"/>
          <p:cNvSpPr/>
          <p:nvPr userDrawn="1"/>
        </p:nvSpPr>
        <p:spPr>
          <a:xfrm>
            <a:off x="796539" y="1415311"/>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1499066"/>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1398157"/>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251597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2599733"/>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2498824"/>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3717092"/>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3800847"/>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20" name="文本占位符 10"/>
          <p:cNvSpPr>
            <a:spLocks noGrp="1"/>
          </p:cNvSpPr>
          <p:nvPr>
            <p:ph type="body" sz="quarter" idx="18" hasCustomPrompt="1"/>
          </p:nvPr>
        </p:nvSpPr>
        <p:spPr>
          <a:xfrm>
            <a:off x="800384" y="3699938"/>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
        <p:nvSpPr>
          <p:cNvPr id="21" name="矩形 8"/>
          <p:cNvSpPr/>
          <p:nvPr userDrawn="1"/>
        </p:nvSpPr>
        <p:spPr>
          <a:xfrm>
            <a:off x="796539" y="4918206"/>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mj-lt"/>
            </a:endParaRPr>
          </a:p>
        </p:txBody>
      </p:sp>
      <p:sp>
        <p:nvSpPr>
          <p:cNvPr id="22" name="文本占位符 10"/>
          <p:cNvSpPr>
            <a:spLocks noGrp="1"/>
          </p:cNvSpPr>
          <p:nvPr>
            <p:ph type="body" sz="quarter" idx="19" hasCustomPrompt="1"/>
          </p:nvPr>
        </p:nvSpPr>
        <p:spPr>
          <a:xfrm>
            <a:off x="1628247" y="5001961"/>
            <a:ext cx="3367087" cy="400110"/>
          </a:xfrm>
          <a:prstGeom prst="rect">
            <a:avLst/>
          </a:prstGeom>
        </p:spPr>
        <p:txBody>
          <a:bodyPr wrap="square">
            <a:spAutoFit/>
          </a:bodyPr>
          <a:lstStyle>
            <a:lvl1pPr marL="0" indent="0" algn="l">
              <a:buNone/>
              <a:defRPr sz="2000" baseline="0">
                <a:solidFill>
                  <a:schemeClr val="accent1"/>
                </a:solidFill>
              </a:defRPr>
            </a:lvl1pPr>
          </a:lstStyle>
          <a:p>
            <a:pPr lvl="0"/>
            <a:r>
              <a:rPr lang="en-US" altLang="zh-CN" dirty="0"/>
              <a:t>Part One </a:t>
            </a:r>
            <a:r>
              <a:rPr lang="zh-CN" altLang="en-US" dirty="0"/>
              <a:t>输入标题</a:t>
            </a:r>
          </a:p>
        </p:txBody>
      </p:sp>
      <p:sp>
        <p:nvSpPr>
          <p:cNvPr id="23" name="文本占位符 10"/>
          <p:cNvSpPr>
            <a:spLocks noGrp="1"/>
          </p:cNvSpPr>
          <p:nvPr>
            <p:ph type="body" sz="quarter" idx="20" hasCustomPrompt="1"/>
          </p:nvPr>
        </p:nvSpPr>
        <p:spPr>
          <a:xfrm>
            <a:off x="800384" y="4901052"/>
            <a:ext cx="640820" cy="584775"/>
          </a:xfrm>
          <a:prstGeom prst="rect">
            <a:avLst/>
          </a:prstGeom>
        </p:spPr>
        <p:txBody>
          <a:bodyPr wrap="square">
            <a:spAutoFit/>
          </a:bodyPr>
          <a:lstStyle>
            <a:lvl1pPr marL="0" indent="0" algn="ctr">
              <a:buNone/>
              <a:defRPr sz="3200">
                <a:solidFill>
                  <a:schemeClr val="accent1"/>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121927802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五项目录页">
    <p:spTree>
      <p:nvGrpSpPr>
        <p:cNvPr id="1" name=""/>
        <p:cNvGrpSpPr/>
        <p:nvPr/>
      </p:nvGrpSpPr>
      <p:grpSpPr>
        <a:xfrm>
          <a:off x="0" y="0"/>
          <a:ext cx="0" cy="0"/>
          <a:chOff x="0" y="0"/>
          <a:chExt cx="0" cy="0"/>
        </a:xfrm>
      </p:grpSpPr>
      <p:sp>
        <p:nvSpPr>
          <p:cNvPr id="17" name="矩形 8"/>
          <p:cNvSpPr/>
          <p:nvPr userDrawn="1"/>
        </p:nvSpPr>
        <p:spPr>
          <a:xfrm>
            <a:off x="796539" y="844832"/>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928587"/>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827678"/>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1945499"/>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2029254"/>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1928345"/>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3146613"/>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3230368"/>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20" name="文本占位符 10"/>
          <p:cNvSpPr>
            <a:spLocks noGrp="1"/>
          </p:cNvSpPr>
          <p:nvPr>
            <p:ph type="body" sz="quarter" idx="18" hasCustomPrompt="1"/>
          </p:nvPr>
        </p:nvSpPr>
        <p:spPr>
          <a:xfrm>
            <a:off x="800384" y="3129459"/>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
        <p:nvSpPr>
          <p:cNvPr id="21" name="矩形 8"/>
          <p:cNvSpPr/>
          <p:nvPr userDrawn="1"/>
        </p:nvSpPr>
        <p:spPr>
          <a:xfrm>
            <a:off x="796539" y="434772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mj-lt"/>
            </a:endParaRPr>
          </a:p>
        </p:txBody>
      </p:sp>
      <p:sp>
        <p:nvSpPr>
          <p:cNvPr id="22" name="文本占位符 10"/>
          <p:cNvSpPr>
            <a:spLocks noGrp="1"/>
          </p:cNvSpPr>
          <p:nvPr>
            <p:ph type="body" sz="quarter" idx="19" hasCustomPrompt="1"/>
          </p:nvPr>
        </p:nvSpPr>
        <p:spPr>
          <a:xfrm>
            <a:off x="1628247" y="4431482"/>
            <a:ext cx="3367087" cy="400110"/>
          </a:xfrm>
          <a:prstGeom prst="rect">
            <a:avLst/>
          </a:prstGeom>
        </p:spPr>
        <p:txBody>
          <a:bodyPr wrap="square">
            <a:spAutoFit/>
          </a:bodyPr>
          <a:lstStyle>
            <a:lvl1pPr marL="0" indent="0" algn="l">
              <a:buNone/>
              <a:defRPr sz="2000" baseline="0">
                <a:solidFill>
                  <a:schemeClr val="accent1"/>
                </a:solidFill>
              </a:defRPr>
            </a:lvl1pPr>
          </a:lstStyle>
          <a:p>
            <a:pPr lvl="0"/>
            <a:r>
              <a:rPr lang="en-US" altLang="zh-CN" dirty="0"/>
              <a:t>Part One </a:t>
            </a:r>
            <a:r>
              <a:rPr lang="zh-CN" altLang="en-US" dirty="0"/>
              <a:t>输入标题</a:t>
            </a:r>
          </a:p>
        </p:txBody>
      </p:sp>
      <p:sp>
        <p:nvSpPr>
          <p:cNvPr id="23" name="文本占位符 10"/>
          <p:cNvSpPr>
            <a:spLocks noGrp="1"/>
          </p:cNvSpPr>
          <p:nvPr>
            <p:ph type="body" sz="quarter" idx="20" hasCustomPrompt="1"/>
          </p:nvPr>
        </p:nvSpPr>
        <p:spPr>
          <a:xfrm>
            <a:off x="800384" y="4330573"/>
            <a:ext cx="640820" cy="584775"/>
          </a:xfrm>
          <a:prstGeom prst="rect">
            <a:avLst/>
          </a:prstGeom>
        </p:spPr>
        <p:txBody>
          <a:bodyPr wrap="square">
            <a:spAutoFit/>
          </a:bodyPr>
          <a:lstStyle>
            <a:lvl1pPr marL="0" indent="0" algn="ctr">
              <a:buNone/>
              <a:defRPr sz="3200">
                <a:solidFill>
                  <a:schemeClr val="accent1"/>
                </a:solidFill>
                <a:latin typeface="+mj-lt"/>
              </a:defRPr>
            </a:lvl1pPr>
          </a:lstStyle>
          <a:p>
            <a:pPr lvl="0"/>
            <a:r>
              <a:rPr lang="en-US" altLang="zh-CN" dirty="0"/>
              <a:t>1</a:t>
            </a:r>
            <a:endParaRPr lang="zh-CN" altLang="en-US" dirty="0"/>
          </a:p>
        </p:txBody>
      </p:sp>
      <p:sp>
        <p:nvSpPr>
          <p:cNvPr id="30" name="矩形 8"/>
          <p:cNvSpPr/>
          <p:nvPr userDrawn="1"/>
        </p:nvSpPr>
        <p:spPr>
          <a:xfrm>
            <a:off x="796539" y="563259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sp>
        <p:nvSpPr>
          <p:cNvPr id="32" name="文本占位符 10"/>
          <p:cNvSpPr>
            <a:spLocks noGrp="1"/>
          </p:cNvSpPr>
          <p:nvPr>
            <p:ph type="body" sz="quarter" idx="21" hasCustomPrompt="1"/>
          </p:nvPr>
        </p:nvSpPr>
        <p:spPr>
          <a:xfrm>
            <a:off x="1628247" y="5716352"/>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6" name="文本占位符 10"/>
          <p:cNvSpPr>
            <a:spLocks noGrp="1"/>
          </p:cNvSpPr>
          <p:nvPr>
            <p:ph type="body" sz="quarter" idx="22" hasCustomPrompt="1"/>
          </p:nvPr>
        </p:nvSpPr>
        <p:spPr>
          <a:xfrm>
            <a:off x="800384" y="5615443"/>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147864606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六项目录页">
    <p:spTree>
      <p:nvGrpSpPr>
        <p:cNvPr id="1" name=""/>
        <p:cNvGrpSpPr/>
        <p:nvPr/>
      </p:nvGrpSpPr>
      <p:grpSpPr>
        <a:xfrm>
          <a:off x="0" y="0"/>
          <a:ext cx="0" cy="0"/>
          <a:chOff x="0" y="0"/>
          <a:chExt cx="0" cy="0"/>
        </a:xfrm>
      </p:grpSpPr>
      <p:sp>
        <p:nvSpPr>
          <p:cNvPr id="17" name="矩形 8"/>
          <p:cNvSpPr/>
          <p:nvPr userDrawn="1"/>
        </p:nvSpPr>
        <p:spPr>
          <a:xfrm>
            <a:off x="796539" y="893975"/>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977730"/>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876821"/>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179458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1878342"/>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1777433"/>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43" name="矩形 8"/>
          <p:cNvSpPr/>
          <p:nvPr userDrawn="1"/>
        </p:nvSpPr>
        <p:spPr>
          <a:xfrm>
            <a:off x="796539" y="2710415"/>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44" name="文本占位符 10"/>
          <p:cNvSpPr>
            <a:spLocks noGrp="1"/>
          </p:cNvSpPr>
          <p:nvPr>
            <p:ph type="body" sz="quarter" idx="17" hasCustomPrompt="1"/>
          </p:nvPr>
        </p:nvSpPr>
        <p:spPr>
          <a:xfrm>
            <a:off x="1628247" y="2794170"/>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45" name="文本占位符 10"/>
          <p:cNvSpPr>
            <a:spLocks noGrp="1"/>
          </p:cNvSpPr>
          <p:nvPr>
            <p:ph type="body" sz="quarter" idx="18" hasCustomPrompt="1"/>
          </p:nvPr>
        </p:nvSpPr>
        <p:spPr>
          <a:xfrm>
            <a:off x="800384" y="2693261"/>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
        <p:nvSpPr>
          <p:cNvPr id="46" name="矩形 8"/>
          <p:cNvSpPr/>
          <p:nvPr userDrawn="1"/>
        </p:nvSpPr>
        <p:spPr>
          <a:xfrm>
            <a:off x="796539" y="361102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mj-lt"/>
            </a:endParaRPr>
          </a:p>
        </p:txBody>
      </p:sp>
      <p:sp>
        <p:nvSpPr>
          <p:cNvPr id="47" name="文本占位符 10"/>
          <p:cNvSpPr>
            <a:spLocks noGrp="1"/>
          </p:cNvSpPr>
          <p:nvPr>
            <p:ph type="body" sz="quarter" idx="19" hasCustomPrompt="1"/>
          </p:nvPr>
        </p:nvSpPr>
        <p:spPr>
          <a:xfrm>
            <a:off x="1628247" y="3694782"/>
            <a:ext cx="3367087" cy="400110"/>
          </a:xfrm>
          <a:prstGeom prst="rect">
            <a:avLst/>
          </a:prstGeom>
        </p:spPr>
        <p:txBody>
          <a:bodyPr wrap="square">
            <a:spAutoFit/>
          </a:bodyPr>
          <a:lstStyle>
            <a:lvl1pPr marL="0" indent="0" algn="l">
              <a:buNone/>
              <a:defRPr sz="2000" baseline="0">
                <a:solidFill>
                  <a:schemeClr val="accent1"/>
                </a:solidFill>
              </a:defRPr>
            </a:lvl1pPr>
          </a:lstStyle>
          <a:p>
            <a:pPr lvl="0"/>
            <a:r>
              <a:rPr lang="en-US" altLang="zh-CN" dirty="0"/>
              <a:t>Part One </a:t>
            </a:r>
            <a:r>
              <a:rPr lang="zh-CN" altLang="en-US" dirty="0"/>
              <a:t>输入标题</a:t>
            </a:r>
          </a:p>
        </p:txBody>
      </p:sp>
      <p:sp>
        <p:nvSpPr>
          <p:cNvPr id="48" name="文本占位符 10"/>
          <p:cNvSpPr>
            <a:spLocks noGrp="1"/>
          </p:cNvSpPr>
          <p:nvPr>
            <p:ph type="body" sz="quarter" idx="20" hasCustomPrompt="1"/>
          </p:nvPr>
        </p:nvSpPr>
        <p:spPr>
          <a:xfrm>
            <a:off x="800384" y="3593873"/>
            <a:ext cx="640820" cy="584775"/>
          </a:xfrm>
          <a:prstGeom prst="rect">
            <a:avLst/>
          </a:prstGeom>
        </p:spPr>
        <p:txBody>
          <a:bodyPr wrap="square">
            <a:spAutoFit/>
          </a:bodyPr>
          <a:lstStyle>
            <a:lvl1pPr marL="0" indent="0" algn="ctr">
              <a:buNone/>
              <a:defRPr sz="3200">
                <a:solidFill>
                  <a:schemeClr val="accent1"/>
                </a:solidFill>
                <a:latin typeface="+mj-lt"/>
              </a:defRPr>
            </a:lvl1pPr>
          </a:lstStyle>
          <a:p>
            <a:pPr lvl="0"/>
            <a:r>
              <a:rPr lang="en-US" altLang="zh-CN" dirty="0"/>
              <a:t>1</a:t>
            </a:r>
            <a:endParaRPr lang="zh-CN" altLang="en-US" dirty="0"/>
          </a:p>
        </p:txBody>
      </p:sp>
      <p:sp>
        <p:nvSpPr>
          <p:cNvPr id="49" name="矩形 8"/>
          <p:cNvSpPr/>
          <p:nvPr userDrawn="1"/>
        </p:nvSpPr>
        <p:spPr>
          <a:xfrm>
            <a:off x="796539" y="4515269"/>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sp>
        <p:nvSpPr>
          <p:cNvPr id="50" name="文本占位符 10"/>
          <p:cNvSpPr>
            <a:spLocks noGrp="1"/>
          </p:cNvSpPr>
          <p:nvPr>
            <p:ph type="body" sz="quarter" idx="21" hasCustomPrompt="1"/>
          </p:nvPr>
        </p:nvSpPr>
        <p:spPr>
          <a:xfrm>
            <a:off x="1628247" y="4599024"/>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51" name="文本占位符 10"/>
          <p:cNvSpPr>
            <a:spLocks noGrp="1"/>
          </p:cNvSpPr>
          <p:nvPr>
            <p:ph type="body" sz="quarter" idx="22" hasCustomPrompt="1"/>
          </p:nvPr>
        </p:nvSpPr>
        <p:spPr>
          <a:xfrm>
            <a:off x="800384" y="4498115"/>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52" name="矩形 8"/>
          <p:cNvSpPr/>
          <p:nvPr userDrawn="1"/>
        </p:nvSpPr>
        <p:spPr>
          <a:xfrm>
            <a:off x="796539" y="5415881"/>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53" name="文本占位符 10"/>
          <p:cNvSpPr>
            <a:spLocks noGrp="1"/>
          </p:cNvSpPr>
          <p:nvPr>
            <p:ph type="body" sz="quarter" idx="23" hasCustomPrompt="1"/>
          </p:nvPr>
        </p:nvSpPr>
        <p:spPr>
          <a:xfrm>
            <a:off x="1628247" y="5499636"/>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54" name="文本占位符 10"/>
          <p:cNvSpPr>
            <a:spLocks noGrp="1"/>
          </p:cNvSpPr>
          <p:nvPr>
            <p:ph type="body" sz="quarter" idx="24" hasCustomPrompt="1"/>
          </p:nvPr>
        </p:nvSpPr>
        <p:spPr>
          <a:xfrm>
            <a:off x="800384" y="5398727"/>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298665241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4"/>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ONE</a:t>
            </a:r>
            <a:endParaRPr lang="zh-CN" altLang="en-US" dirty="0"/>
          </a:p>
        </p:txBody>
      </p:sp>
      <p:sp>
        <p:nvSpPr>
          <p:cNvPr id="9" name="文本占位符 10"/>
          <p:cNvSpPr>
            <a:spLocks noGrp="1"/>
          </p:cNvSpPr>
          <p:nvPr>
            <p:ph type="body" sz="quarter" idx="12" hasCustomPrompt="1"/>
          </p:nvPr>
        </p:nvSpPr>
        <p:spPr>
          <a:xfrm>
            <a:off x="1" y="-2219126"/>
            <a:ext cx="384271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1</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101474252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3"/>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TWO</a:t>
            </a:r>
            <a:endParaRPr lang="zh-CN" altLang="en-US" dirty="0"/>
          </a:p>
        </p:txBody>
      </p:sp>
      <p:sp>
        <p:nvSpPr>
          <p:cNvPr id="9" name="文本占位符 10"/>
          <p:cNvSpPr>
            <a:spLocks noGrp="1"/>
          </p:cNvSpPr>
          <p:nvPr>
            <p:ph type="body" sz="quarter" idx="12" hasCustomPrompt="1"/>
          </p:nvPr>
        </p:nvSpPr>
        <p:spPr>
          <a:xfrm>
            <a:off x="1" y="-2219126"/>
            <a:ext cx="500649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2</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425511097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A110A-E8CF-4EA4-87C2-584936D6E09F}" type="datetime1">
              <a:rPr lang="zh-CN" altLang="en-US" smtClean="0"/>
              <a:t>2021/7/3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382760" y="6433820"/>
            <a:ext cx="2743200" cy="365125"/>
          </a:xfrm>
          <a:prstGeom prst="rect">
            <a:avLst/>
          </a:prstGeom>
        </p:spPr>
        <p:txBody>
          <a:bodyPr vert="horz" lIns="91440" tIns="45720" rIns="91440" bIns="45720" rtlCol="0" anchor="ctr"/>
          <a:lstStyle>
            <a:lvl1pPr algn="r">
              <a:defRPr sz="1400" baseline="0">
                <a:solidFill>
                  <a:schemeClr val="tx1">
                    <a:tint val="75000"/>
                  </a:schemeClr>
                </a:solidFill>
                <a:latin typeface="Antique Olive Roman"/>
              </a:defRPr>
            </a:lvl1pPr>
          </a:lstStyle>
          <a:p>
            <a:fld id="{565CE74E-AB26-4998-AD42-012C4C1AD076}" type="slidenum">
              <a:rPr lang="zh-CN" altLang="en-US" smtClean="0"/>
              <a:pPr/>
              <a:t>‹#›</a:t>
            </a:fld>
            <a:endParaRPr lang="zh-CN" altLang="en-US" dirty="0"/>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4"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5498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transition spd="slow">
    <p:push dir="u"/>
  </p:transition>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audio" Target="../media/media3.m4a"/><Relationship Id="rId7" Type="http://schemas.openxmlformats.org/officeDocument/2006/relationships/image" Target="../media/image5.png"/><Relationship Id="rId12" Type="http://schemas.openxmlformats.org/officeDocument/2006/relationships/chart" Target="../charts/chart1.xml"/><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notesSlide" Target="../notesSlides/notesSlide3.xml"/><Relationship Id="rId1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slideLayout" Target="../slideLayouts/slideLayout2.xml"/><Relationship Id="rId9" Type="http://schemas.microsoft.com/office/2007/relationships/hdphoto" Target="../media/hdphoto1.wdp"/><Relationship Id="rId14" Type="http://schemas.openxmlformats.org/officeDocument/2006/relationships/image" Target="../media/image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87974F3-EDF5-4B1A-9EB1-1B0F0528E4EE}"/>
              </a:ext>
            </a:extLst>
          </p:cNvPr>
          <p:cNvSpPr/>
          <p:nvPr/>
        </p:nvSpPr>
        <p:spPr>
          <a:xfrm>
            <a:off x="6686857" y="1640293"/>
            <a:ext cx="4934877" cy="2369880"/>
          </a:xfrm>
          <a:prstGeom prst="rect">
            <a:avLst/>
          </a:prstGeom>
        </p:spPr>
        <p:txBody>
          <a:bodyPr wrap="square">
            <a:spAutoFit/>
          </a:bodyPr>
          <a:lstStyle/>
          <a:p>
            <a:pPr algn="r"/>
            <a:r>
              <a:rPr lang="en-US" altLang="zh-CN" sz="4000" b="1" dirty="0">
                <a:latin typeface="Calibri" panose="020F0502020204030204" pitchFamily="34" charset="0"/>
                <a:cs typeface="Calibri" panose="020F0502020204030204" pitchFamily="34" charset="0"/>
                <a:sym typeface="+mn-lt"/>
              </a:rPr>
              <a:t>Module ③</a:t>
            </a:r>
            <a:r>
              <a:rPr lang="zh-CN" altLang="en-US" sz="3600" b="1" dirty="0">
                <a:latin typeface="Calibri" panose="020F0502020204030204" pitchFamily="34" charset="0"/>
                <a:cs typeface="Calibri" panose="020F0502020204030204" pitchFamily="34" charset="0"/>
              </a:rPr>
              <a:t> </a:t>
            </a:r>
            <a:br>
              <a:rPr lang="en-US" altLang="zh-CN" sz="5400" b="1" dirty="0">
                <a:latin typeface="Calibri" panose="020F0502020204030204" pitchFamily="34" charset="0"/>
                <a:cs typeface="Calibri" panose="020F0502020204030204" pitchFamily="34" charset="0"/>
              </a:rPr>
            </a:br>
            <a:r>
              <a:rPr lang="en-US" altLang="zh-CN" sz="5400" b="1" dirty="0">
                <a:latin typeface="Calibri" panose="020F0502020204030204" pitchFamily="34" charset="0"/>
                <a:cs typeface="Calibri" panose="020F0502020204030204" pitchFamily="34" charset="0"/>
              </a:rPr>
              <a:t>ESG</a:t>
            </a:r>
            <a:r>
              <a:rPr lang="zh-CN" altLang="en-US" sz="5400" b="1" dirty="0">
                <a:latin typeface="Calibri" panose="020F0502020204030204" pitchFamily="34" charset="0"/>
                <a:cs typeface="Calibri" panose="020F0502020204030204" pitchFamily="34" charset="0"/>
              </a:rPr>
              <a:t> </a:t>
            </a:r>
            <a:r>
              <a:rPr lang="en-US" altLang="zh-CN" sz="5400" b="1" dirty="0">
                <a:latin typeface="Calibri" panose="020F0502020204030204" pitchFamily="34" charset="0"/>
                <a:cs typeface="Calibri" panose="020F0502020204030204" pitchFamily="34" charset="0"/>
              </a:rPr>
              <a:t>Integration</a:t>
            </a:r>
            <a:endParaRPr lang="zh-CN" altLang="en-US" sz="5400" b="1" dirty="0">
              <a:latin typeface="Calibri" panose="020F0502020204030204" pitchFamily="34" charset="0"/>
              <a:cs typeface="Calibri" panose="020F0502020204030204" pitchFamily="34" charset="0"/>
            </a:endParaRPr>
          </a:p>
          <a:p>
            <a:pPr algn="r"/>
            <a:r>
              <a:rPr lang="en-US" altLang="zh-CN" sz="5400" b="1" dirty="0">
                <a:latin typeface="Calibri" panose="020F0502020204030204" pitchFamily="34" charset="0"/>
                <a:cs typeface="Calibri" panose="020F0502020204030204" pitchFamily="34" charset="0"/>
                <a:sym typeface="+mn-lt"/>
              </a:rPr>
              <a:t> </a:t>
            </a:r>
            <a:endParaRPr lang="zh-CN" altLang="en-US" sz="5400" b="1" dirty="0">
              <a:latin typeface="Calibri" panose="020F0502020204030204" pitchFamily="34" charset="0"/>
              <a:cs typeface="Calibri" panose="020F0502020204030204" pitchFamily="34" charset="0"/>
              <a:sym typeface="+mn-lt"/>
            </a:endParaRPr>
          </a:p>
        </p:txBody>
      </p:sp>
      <p:sp>
        <p:nvSpPr>
          <p:cNvPr id="6" name="矩形 5">
            <a:extLst>
              <a:ext uri="{FF2B5EF4-FFF2-40B4-BE49-F238E27FC236}">
                <a16:creationId xmlns:a16="http://schemas.microsoft.com/office/drawing/2014/main" id="{9CC34E8B-B960-4DA7-8634-74C591A328D5}"/>
              </a:ext>
            </a:extLst>
          </p:cNvPr>
          <p:cNvSpPr/>
          <p:nvPr/>
        </p:nvSpPr>
        <p:spPr>
          <a:xfrm>
            <a:off x="4807131" y="3049887"/>
            <a:ext cx="6814603" cy="523220"/>
          </a:xfrm>
          <a:prstGeom prst="rect">
            <a:avLst/>
          </a:prstGeom>
        </p:spPr>
        <p:txBody>
          <a:bodyPr wrap="square">
            <a:spAutoFit/>
          </a:bodyPr>
          <a:lstStyle/>
          <a:p>
            <a:pPr algn="r"/>
            <a:r>
              <a:rPr lang="en-US" altLang="zh-CN" sz="2800" cap="small" spc="130" dirty="0">
                <a:solidFill>
                  <a:srgbClr val="FF9300"/>
                </a:solidFill>
                <a:latin typeface="Arial" panose="020B0604020202020204" pitchFamily="34" charset="0"/>
                <a:cs typeface="Arial" panose="020B0604020202020204" pitchFamily="34" charset="0"/>
              </a:rPr>
              <a:t>INTEGRATE</a:t>
            </a:r>
            <a:r>
              <a:rPr lang="zh-CN" altLang="en-US" sz="2800" cap="small" spc="130" dirty="0">
                <a:solidFill>
                  <a:srgbClr val="FF9300"/>
                </a:solidFill>
                <a:latin typeface="Arial" panose="020B0604020202020204" pitchFamily="34" charset="0"/>
                <a:cs typeface="Arial" panose="020B0604020202020204" pitchFamily="34" charset="0"/>
              </a:rPr>
              <a:t> </a:t>
            </a:r>
            <a:r>
              <a:rPr lang="en-US" altLang="zh-CN" sz="2800" cap="small" spc="130" dirty="0">
                <a:solidFill>
                  <a:srgbClr val="FF9300"/>
                </a:solidFill>
                <a:latin typeface="Arial" panose="020B0604020202020204" pitchFamily="34" charset="0"/>
                <a:cs typeface="Arial" panose="020B0604020202020204" pitchFamily="34" charset="0"/>
              </a:rPr>
              <a:t>ESG</a:t>
            </a:r>
            <a:r>
              <a:rPr lang="zh-CN" altLang="en-US" sz="2800" cap="small" spc="130" dirty="0">
                <a:solidFill>
                  <a:srgbClr val="FF9300"/>
                </a:solidFill>
                <a:latin typeface="Arial" panose="020B0604020202020204" pitchFamily="34" charset="0"/>
                <a:cs typeface="Arial" panose="020B0604020202020204" pitchFamily="34" charset="0"/>
              </a:rPr>
              <a:t> </a:t>
            </a:r>
            <a:r>
              <a:rPr lang="en-US" altLang="zh-CN" sz="2800" cap="small" spc="130" dirty="0">
                <a:solidFill>
                  <a:srgbClr val="FF9300"/>
                </a:solidFill>
                <a:latin typeface="Arial" panose="020B0604020202020204" pitchFamily="34" charset="0"/>
                <a:cs typeface="Arial" panose="020B0604020202020204" pitchFamily="34" charset="0"/>
              </a:rPr>
              <a:t>IN</a:t>
            </a:r>
            <a:r>
              <a:rPr lang="zh-CN" altLang="en-US" sz="2800" cap="small" spc="130" dirty="0">
                <a:solidFill>
                  <a:srgbClr val="FF9300"/>
                </a:solidFill>
                <a:latin typeface="Arial" panose="020B0604020202020204" pitchFamily="34" charset="0"/>
                <a:cs typeface="Arial" panose="020B0604020202020204" pitchFamily="34" charset="0"/>
              </a:rPr>
              <a:t> </a:t>
            </a:r>
            <a:r>
              <a:rPr lang="en-US" altLang="zh-CN" sz="2800" cap="small" spc="130" dirty="0">
                <a:solidFill>
                  <a:srgbClr val="FF9300"/>
                </a:solidFill>
                <a:latin typeface="Arial" panose="020B0604020202020204" pitchFamily="34" charset="0"/>
                <a:cs typeface="Arial" panose="020B0604020202020204" pitchFamily="34" charset="0"/>
              </a:rPr>
              <a:t>INVESTING</a:t>
            </a:r>
          </a:p>
        </p:txBody>
      </p:sp>
      <p:grpSp>
        <p:nvGrpSpPr>
          <p:cNvPr id="20" name="组合 19">
            <a:extLst>
              <a:ext uri="{FF2B5EF4-FFF2-40B4-BE49-F238E27FC236}">
                <a16:creationId xmlns:a16="http://schemas.microsoft.com/office/drawing/2014/main" id="{CB33446C-6152-4F61-86DD-ECB564B14355}"/>
              </a:ext>
            </a:extLst>
          </p:cNvPr>
          <p:cNvGrpSpPr/>
          <p:nvPr/>
        </p:nvGrpSpPr>
        <p:grpSpPr>
          <a:xfrm>
            <a:off x="1243111" y="-1517030"/>
            <a:ext cx="6358037" cy="10661904"/>
            <a:chOff x="1243111" y="-1517030"/>
            <a:chExt cx="6358037" cy="10661904"/>
          </a:xfrm>
        </p:grpSpPr>
        <p:sp>
          <p:nvSpPr>
            <p:cNvPr id="23" name="任意多边形: 形状 22">
              <a:extLst>
                <a:ext uri="{FF2B5EF4-FFF2-40B4-BE49-F238E27FC236}">
                  <a16:creationId xmlns:a16="http://schemas.microsoft.com/office/drawing/2014/main" id="{C1ED8BAB-30D6-444D-978B-C1574722232D}"/>
                </a:ext>
              </a:extLst>
            </p:cNvPr>
            <p:cNvSpPr/>
            <p:nvPr/>
          </p:nvSpPr>
          <p:spPr>
            <a:xfrm>
              <a:off x="2339532" y="2089537"/>
              <a:ext cx="5261616" cy="5602873"/>
            </a:xfrm>
            <a:custGeom>
              <a:avLst/>
              <a:gdLst>
                <a:gd name="connsiteX0" fmla="*/ 1117558 w 5261616"/>
                <a:gd name="connsiteY0" fmla="*/ 0 h 5602873"/>
                <a:gd name="connsiteX1" fmla="*/ 5261616 w 5261616"/>
                <a:gd name="connsiteY1" fmla="*/ 4223049 h 5602873"/>
                <a:gd name="connsiteX2" fmla="*/ 5261616 w 5261616"/>
                <a:gd name="connsiteY2" fmla="*/ 4778896 h 5602873"/>
                <a:gd name="connsiteX3" fmla="*/ 4421933 w 5261616"/>
                <a:gd name="connsiteY3" fmla="*/ 5602873 h 5602873"/>
                <a:gd name="connsiteX4" fmla="*/ 0 w 5261616"/>
                <a:gd name="connsiteY4" fmla="*/ 1096655 h 5602873"/>
                <a:gd name="connsiteX5" fmla="*/ 1117558 w 5261616"/>
                <a:gd name="connsiteY5" fmla="*/ 0 h 560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1616" h="5602873">
                  <a:moveTo>
                    <a:pt x="1117558" y="0"/>
                  </a:moveTo>
                  <a:lnTo>
                    <a:pt x="5261616" y="4223049"/>
                  </a:lnTo>
                  <a:lnTo>
                    <a:pt x="5261616" y="4778896"/>
                  </a:lnTo>
                  <a:lnTo>
                    <a:pt x="4421933" y="5602873"/>
                  </a:lnTo>
                  <a:lnTo>
                    <a:pt x="0" y="1096655"/>
                  </a:lnTo>
                  <a:lnTo>
                    <a:pt x="1117558" y="0"/>
                  </a:lnTo>
                  <a:close/>
                </a:path>
              </a:pathLst>
            </a:cu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 name="组合 1">
              <a:extLst>
                <a:ext uri="{FF2B5EF4-FFF2-40B4-BE49-F238E27FC236}">
                  <a16:creationId xmlns:a16="http://schemas.microsoft.com/office/drawing/2014/main" id="{2891B4EE-0C36-E440-8B5A-FD085D624F2B}"/>
                </a:ext>
              </a:extLst>
            </p:cNvPr>
            <p:cNvGrpSpPr/>
            <p:nvPr/>
          </p:nvGrpSpPr>
          <p:grpSpPr>
            <a:xfrm>
              <a:off x="1243111" y="-1517030"/>
              <a:ext cx="6339410" cy="10661904"/>
              <a:chOff x="1243111" y="-1517030"/>
              <a:chExt cx="6339410" cy="10661904"/>
            </a:xfrm>
          </p:grpSpPr>
          <p:sp>
            <p:nvSpPr>
              <p:cNvPr id="4" name="三角形 3">
                <a:extLst>
                  <a:ext uri="{FF2B5EF4-FFF2-40B4-BE49-F238E27FC236}">
                    <a16:creationId xmlns:a16="http://schemas.microsoft.com/office/drawing/2014/main" id="{C7D89005-77F8-6E4E-B415-C0193E7E6CB3}"/>
                  </a:ext>
                </a:extLst>
              </p:cNvPr>
              <p:cNvSpPr/>
              <p:nvPr/>
            </p:nvSpPr>
            <p:spPr>
              <a:xfrm>
                <a:off x="1243111" y="3740258"/>
                <a:ext cx="6339410" cy="3110753"/>
              </a:xfrm>
              <a:prstGeom prst="triangle">
                <a:avLst>
                  <a:gd name="adj" fmla="val 52453"/>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 name="梯形 2">
                <a:extLst>
                  <a:ext uri="{FF2B5EF4-FFF2-40B4-BE49-F238E27FC236}">
                    <a16:creationId xmlns:a16="http://schemas.microsoft.com/office/drawing/2014/main" id="{5B68B273-FA70-D943-9D7C-03C27072DD58}"/>
                  </a:ext>
                </a:extLst>
              </p:cNvPr>
              <p:cNvSpPr/>
              <p:nvPr/>
            </p:nvSpPr>
            <p:spPr>
              <a:xfrm rot="13548541">
                <a:off x="-2768443" y="3013090"/>
                <a:ext cx="10661904" cy="1601663"/>
              </a:xfrm>
              <a:prstGeom prst="trapezoid">
                <a:avLst>
                  <a:gd name="adj" fmla="val 99604"/>
                </a:avLst>
              </a:prstGeom>
              <a:solidFill>
                <a:srgbClr val="FFE31B"/>
              </a:solidFill>
              <a:ln>
                <a:solidFill>
                  <a:srgbClr val="FFE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n>
                    <a:solidFill>
                      <a:srgbClr val="FFD579"/>
                    </a:solidFill>
                  </a:ln>
                  <a:solidFill>
                    <a:srgbClr val="FFD579"/>
                  </a:solidFill>
                </a:endParaRPr>
              </a:p>
            </p:txBody>
          </p:sp>
        </p:grpSp>
      </p:grpSp>
      <p:pic>
        <p:nvPicPr>
          <p:cNvPr id="9" name="1" descr="1">
            <a:hlinkClick r:id="" action="ppaction://media"/>
            <a:extLst>
              <a:ext uri="{FF2B5EF4-FFF2-40B4-BE49-F238E27FC236}">
                <a16:creationId xmlns:a16="http://schemas.microsoft.com/office/drawing/2014/main" id="{50897891-9181-FC44-99EA-340276CF67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688660" y="3197373"/>
            <a:ext cx="812800" cy="812800"/>
          </a:xfrm>
          <a:prstGeom prst="rect">
            <a:avLst/>
          </a:prstGeom>
        </p:spPr>
      </p:pic>
      <p:pic>
        <p:nvPicPr>
          <p:cNvPr id="15" name="图片 14" descr="图片包含 游戏机&#10;&#10;描述已自动生成">
            <a:extLst>
              <a:ext uri="{FF2B5EF4-FFF2-40B4-BE49-F238E27FC236}">
                <a16:creationId xmlns:a16="http://schemas.microsoft.com/office/drawing/2014/main" id="{3886B48F-40B2-4147-B4BB-5A27BABE2CF3}"/>
              </a:ext>
            </a:extLst>
          </p:cNvPr>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1368" t="14718" r="10028" b="15024"/>
          <a:stretch/>
        </p:blipFill>
        <p:spPr>
          <a:xfrm>
            <a:off x="11663507" y="146843"/>
            <a:ext cx="341260" cy="305035"/>
          </a:xfrm>
          <a:prstGeom prst="rect">
            <a:avLst/>
          </a:prstGeom>
        </p:spPr>
      </p:pic>
      <p:sp>
        <p:nvSpPr>
          <p:cNvPr id="16" name="文本框 15">
            <a:extLst>
              <a:ext uri="{FF2B5EF4-FFF2-40B4-BE49-F238E27FC236}">
                <a16:creationId xmlns:a16="http://schemas.microsoft.com/office/drawing/2014/main" id="{3AFB9A3C-4F31-43B9-AC64-02AA389E5E14}"/>
              </a:ext>
            </a:extLst>
          </p:cNvPr>
          <p:cNvSpPr txBox="1"/>
          <p:nvPr/>
        </p:nvSpPr>
        <p:spPr>
          <a:xfrm>
            <a:off x="10470468" y="86242"/>
            <a:ext cx="1347210" cy="400110"/>
          </a:xfrm>
          <a:prstGeom prst="rect">
            <a:avLst/>
          </a:prstGeom>
          <a:noFill/>
        </p:spPr>
        <p:txBody>
          <a:bodyPr wrap="square" rtlCol="0" anchor="t" anchorCtr="0">
            <a:spAutoFit/>
          </a:bodyPr>
          <a:lstStyle/>
          <a:p>
            <a:pPr algn="ctr"/>
            <a:r>
              <a:rPr lang="en-US" altLang="zh-CN" sz="2000" dirty="0">
                <a:solidFill>
                  <a:schemeClr val="accent4"/>
                </a:solidFill>
                <a:latin typeface="Calibri" panose="020F0502020204030204" pitchFamily="34" charset="0"/>
                <a:cs typeface="Calibri" panose="020F0502020204030204" pitchFamily="34" charset="0"/>
              </a:rPr>
              <a:t>Next page</a:t>
            </a:r>
            <a:endParaRPr lang="zh-CN" altLang="en-US" sz="2000" dirty="0">
              <a:solidFill>
                <a:schemeClr val="accent4"/>
              </a:solidFill>
              <a:latin typeface="Calibri" panose="020F0502020204030204" pitchFamily="34" charset="0"/>
              <a:cs typeface="Calibri" panose="020F0502020204030204" pitchFamily="34" charset="0"/>
            </a:endParaRPr>
          </a:p>
        </p:txBody>
      </p:sp>
      <p:sp>
        <p:nvSpPr>
          <p:cNvPr id="17" name="矩形 16">
            <a:hlinkClick r:id="" action="ppaction://hlinkshowjump?jump=nextslide"/>
            <a:extLst>
              <a:ext uri="{FF2B5EF4-FFF2-40B4-BE49-F238E27FC236}">
                <a16:creationId xmlns:a16="http://schemas.microsoft.com/office/drawing/2014/main" id="{B8688D51-7179-4FB1-8E9A-B89F7B79FE29}"/>
              </a:ext>
            </a:extLst>
          </p:cNvPr>
          <p:cNvSpPr/>
          <p:nvPr/>
        </p:nvSpPr>
        <p:spPr>
          <a:xfrm>
            <a:off x="10588625" y="120650"/>
            <a:ext cx="1473200" cy="365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Tree>
    <p:extLst>
      <p:ext uri="{BB962C8B-B14F-4D97-AF65-F5344CB8AC3E}">
        <p14:creationId xmlns:p14="http://schemas.microsoft.com/office/powerpoint/2010/main" val="235665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66" fill="hold"/>
                                        <p:tgtEl>
                                          <p:spTgt spid="9"/>
                                        </p:tgtEl>
                                      </p:cBhvr>
                                    </p:cmd>
                                  </p:childTnLst>
                                </p:cTn>
                              </p:par>
                              <p:par>
                                <p:cTn id="7" presetID="1" presetClass="entr" presetSubtype="0" fill="hold" nodeType="withEffect">
                                  <p:stCondLst>
                                    <p:cond delay="90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90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nodePh="1">
                                  <p:stCondLst>
                                    <p:cond delay="9000"/>
                                  </p:stCondLst>
                                  <p:endCondLst>
                                    <p:cond evt="begin" delay="0">
                                      <p:tn val="11"/>
                                    </p:cond>
                                  </p:end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9"/>
                </p:tgtEl>
              </p:cMediaNode>
            </p:audio>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945690" y="2827900"/>
            <a:ext cx="2335896" cy="461665"/>
          </a:xfrm>
          <a:prstGeom prst="rect">
            <a:avLst/>
          </a:prstGeom>
        </p:spPr>
        <p:txBody>
          <a:bodyPr wrap="none">
            <a:spAutoFit/>
          </a:bodyPr>
          <a:lstStyle/>
          <a:p>
            <a:r>
              <a:rPr lang="en-US" altLang="zh-CN" sz="2400" b="1" dirty="0">
                <a:latin typeface="Calibri" panose="020F0502020204030204" pitchFamily="34" charset="0"/>
                <a:cs typeface="Calibri" panose="020F0502020204030204" pitchFamily="34" charset="0"/>
                <a:sym typeface="+mn-lt"/>
              </a:rPr>
              <a:t>ESG</a:t>
            </a:r>
            <a:r>
              <a:rPr lang="zh-CN" altLang="en-US" sz="2400" b="1" dirty="0">
                <a:latin typeface="Calibri" panose="020F0502020204030204" pitchFamily="34" charset="0"/>
                <a:cs typeface="Calibri" panose="020F0502020204030204" pitchFamily="34" charset="0"/>
                <a:sym typeface="+mn-lt"/>
              </a:rPr>
              <a:t> </a:t>
            </a:r>
            <a:r>
              <a:rPr lang="en-US" altLang="zh-CN" sz="2400" b="1" dirty="0">
                <a:latin typeface="Calibri" panose="020F0502020204030204" pitchFamily="34" charset="0"/>
                <a:cs typeface="Calibri" panose="020F0502020204030204" pitchFamily="34" charset="0"/>
                <a:sym typeface="+mn-lt"/>
              </a:rPr>
              <a:t>involvement</a:t>
            </a:r>
            <a:endParaRPr lang="zh-CN" altLang="en-US" sz="2400" b="1" dirty="0">
              <a:solidFill>
                <a:srgbClr val="FF0000"/>
              </a:solidFill>
              <a:latin typeface="Calibri" panose="020F0502020204030204" pitchFamily="34" charset="0"/>
              <a:cs typeface="Calibri" panose="020F0502020204030204" pitchFamily="34" charset="0"/>
              <a:sym typeface="+mn-lt"/>
            </a:endParaRPr>
          </a:p>
        </p:txBody>
      </p:sp>
      <p:sp>
        <p:nvSpPr>
          <p:cNvPr id="15" name="矩形 14"/>
          <p:cNvSpPr/>
          <p:nvPr/>
        </p:nvSpPr>
        <p:spPr>
          <a:xfrm>
            <a:off x="5894808" y="4059733"/>
            <a:ext cx="5645905" cy="461665"/>
          </a:xfrm>
          <a:prstGeom prst="rect">
            <a:avLst/>
          </a:prstGeom>
        </p:spPr>
        <p:txBody>
          <a:bodyPr wrap="none">
            <a:spAutoFit/>
          </a:bodyPr>
          <a:lstStyle/>
          <a:p>
            <a:r>
              <a:rPr lang="en-US" altLang="zh-CN" sz="2400" b="1" dirty="0">
                <a:latin typeface="Calibri" panose="020F0502020204030204" pitchFamily="34" charset="0"/>
                <a:cs typeface="Calibri" panose="020F0502020204030204" pitchFamily="34" charset="0"/>
              </a:rPr>
              <a:t>ESG</a:t>
            </a:r>
            <a:r>
              <a:rPr lang="zh-CN" altLang="en-US" sz="24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integration</a:t>
            </a:r>
            <a:r>
              <a:rPr lang="zh-CN" altLang="en-US" sz="24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framework</a:t>
            </a:r>
            <a:r>
              <a:rPr lang="zh-CN" altLang="en-US" sz="24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and</a:t>
            </a:r>
            <a:r>
              <a:rPr lang="zh-CN" altLang="en-US" sz="24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techniques</a:t>
            </a:r>
          </a:p>
        </p:txBody>
      </p:sp>
      <p:sp>
        <p:nvSpPr>
          <p:cNvPr id="17" name="矩形 16"/>
          <p:cNvSpPr/>
          <p:nvPr/>
        </p:nvSpPr>
        <p:spPr>
          <a:xfrm>
            <a:off x="4925819" y="5416334"/>
            <a:ext cx="7180364" cy="461665"/>
          </a:xfrm>
          <a:prstGeom prst="rect">
            <a:avLst/>
          </a:prstGeom>
        </p:spPr>
        <p:txBody>
          <a:bodyPr wrap="none">
            <a:spAutoFit/>
          </a:bodyPr>
          <a:lstStyle/>
          <a:p>
            <a:r>
              <a:rPr lang="en-US" altLang="zh-CN" sz="2400" b="1" dirty="0">
                <a:latin typeface="Calibri" panose="020F0502020204030204" pitchFamily="34" charset="0"/>
                <a:cs typeface="Calibri" panose="020F0502020204030204" pitchFamily="34" charset="0"/>
              </a:rPr>
              <a:t>Key</a:t>
            </a:r>
            <a:r>
              <a:rPr lang="zh-CN" altLang="en-US" sz="24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drivers,</a:t>
            </a:r>
            <a:r>
              <a:rPr lang="zh-CN" altLang="en-US" sz="24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barriers</a:t>
            </a:r>
            <a:r>
              <a:rPr lang="zh-CN" altLang="en-US" sz="24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and</a:t>
            </a:r>
            <a:r>
              <a:rPr lang="zh-CN" altLang="en-US" sz="24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milestones</a:t>
            </a:r>
            <a:r>
              <a:rPr lang="zh-CN" altLang="en-US" sz="24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of</a:t>
            </a:r>
            <a:r>
              <a:rPr lang="zh-CN" altLang="en-US" sz="24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ESG</a:t>
            </a:r>
            <a:r>
              <a:rPr lang="zh-CN" altLang="en-US" sz="2400" b="1"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integration</a:t>
            </a:r>
            <a:r>
              <a:rPr lang="zh-CN" altLang="en-US" sz="2400" b="1" dirty="0">
                <a:latin typeface="Calibri" panose="020F0502020204030204" pitchFamily="34" charset="0"/>
                <a:cs typeface="Calibri" panose="020F0502020204030204" pitchFamily="34" charset="0"/>
              </a:rPr>
              <a:t> </a:t>
            </a:r>
            <a:endParaRPr lang="en-US" altLang="zh-CN" sz="2400" b="1" dirty="0">
              <a:latin typeface="Calibri" panose="020F0502020204030204" pitchFamily="34" charset="0"/>
              <a:cs typeface="Calibri" panose="020F0502020204030204" pitchFamily="34" charset="0"/>
            </a:endParaRPr>
          </a:p>
        </p:txBody>
      </p:sp>
      <p:sp>
        <p:nvSpPr>
          <p:cNvPr id="24" name="平行四边形 23"/>
          <p:cNvSpPr/>
          <p:nvPr/>
        </p:nvSpPr>
        <p:spPr>
          <a:xfrm>
            <a:off x="6125851" y="2748835"/>
            <a:ext cx="790811" cy="619794"/>
          </a:xfrm>
          <a:prstGeom prst="parallelogram">
            <a:avLst/>
          </a:pr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alibri" panose="020F0502020204030204" pitchFamily="34" charset="0"/>
                <a:cs typeface="Calibri" panose="020F0502020204030204" pitchFamily="34" charset="0"/>
                <a:sym typeface="+mn-lt"/>
              </a:rPr>
              <a:t>01</a:t>
            </a:r>
            <a:endParaRPr lang="zh-CN" altLang="en-US" sz="2000" dirty="0">
              <a:latin typeface="Calibri" panose="020F0502020204030204" pitchFamily="34" charset="0"/>
              <a:cs typeface="Calibri" panose="020F0502020204030204" pitchFamily="34" charset="0"/>
              <a:sym typeface="+mn-lt"/>
            </a:endParaRPr>
          </a:p>
        </p:txBody>
      </p:sp>
      <p:sp>
        <p:nvSpPr>
          <p:cNvPr id="26" name="平行四边形 25"/>
          <p:cNvSpPr/>
          <p:nvPr/>
        </p:nvSpPr>
        <p:spPr>
          <a:xfrm>
            <a:off x="5074969" y="4134556"/>
            <a:ext cx="790811" cy="619794"/>
          </a:xfrm>
          <a:prstGeom prst="parallelogram">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alibri" panose="020F0502020204030204" pitchFamily="34" charset="0"/>
                <a:cs typeface="Calibri" panose="020F0502020204030204" pitchFamily="34" charset="0"/>
                <a:sym typeface="+mn-lt"/>
              </a:rPr>
              <a:t>02</a:t>
            </a:r>
            <a:endParaRPr lang="zh-CN" altLang="en-US" sz="2000" dirty="0">
              <a:latin typeface="Calibri" panose="020F0502020204030204" pitchFamily="34" charset="0"/>
              <a:cs typeface="Calibri" panose="020F0502020204030204" pitchFamily="34" charset="0"/>
              <a:sym typeface="+mn-lt"/>
            </a:endParaRPr>
          </a:p>
        </p:txBody>
      </p:sp>
      <p:sp>
        <p:nvSpPr>
          <p:cNvPr id="27" name="平行四边形 26"/>
          <p:cNvSpPr/>
          <p:nvPr/>
        </p:nvSpPr>
        <p:spPr>
          <a:xfrm>
            <a:off x="4105979" y="5337269"/>
            <a:ext cx="790811" cy="619794"/>
          </a:xfrm>
          <a:prstGeom prst="parallelogram">
            <a:avLst/>
          </a:pr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alibri" panose="020F0502020204030204" pitchFamily="34" charset="0"/>
                <a:cs typeface="Calibri" panose="020F0502020204030204" pitchFamily="34" charset="0"/>
                <a:sym typeface="+mn-lt"/>
              </a:rPr>
              <a:t>03</a:t>
            </a:r>
            <a:endParaRPr lang="zh-CN" altLang="en-US" sz="2000" dirty="0">
              <a:latin typeface="Calibri" panose="020F0502020204030204" pitchFamily="34" charset="0"/>
              <a:cs typeface="Calibri" panose="020F0502020204030204" pitchFamily="34" charset="0"/>
              <a:sym typeface="+mn-lt"/>
            </a:endParaRPr>
          </a:p>
        </p:txBody>
      </p:sp>
      <p:sp>
        <p:nvSpPr>
          <p:cNvPr id="25" name="矩形: 圆角 11">
            <a:extLst>
              <a:ext uri="{FF2B5EF4-FFF2-40B4-BE49-F238E27FC236}">
                <a16:creationId xmlns:a16="http://schemas.microsoft.com/office/drawing/2014/main" id="{F69AB39A-6CE8-4F73-BB59-4DB54A462C26}"/>
              </a:ext>
            </a:extLst>
          </p:cNvPr>
          <p:cNvSpPr/>
          <p:nvPr/>
        </p:nvSpPr>
        <p:spPr>
          <a:xfrm>
            <a:off x="6684694" y="1724182"/>
            <a:ext cx="3449318" cy="737180"/>
          </a:xfrm>
          <a:prstGeom prst="parallelogram">
            <a:avLst/>
          </a:prstGeom>
          <a:solidFill>
            <a:srgbClr val="E8E8E8"/>
          </a:solidFill>
          <a:ln w="12700" cap="flat" cmpd="sng" algn="ctr">
            <a:solidFill>
              <a:srgbClr val="E8E8E8"/>
            </a:solid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solidFill>
                  <a:schemeClr val="tx1"/>
                </a:solidFill>
                <a:latin typeface="Calibri" panose="020F0502020204030204" pitchFamily="34" charset="0"/>
                <a:cs typeface="Calibri" panose="020F0502020204030204" pitchFamily="34" charset="0"/>
              </a:rPr>
              <a:t>Special Features</a:t>
            </a:r>
            <a:endParaRPr lang="zh-CN" altLang="en-US" sz="2800" b="1" dirty="0">
              <a:solidFill>
                <a:schemeClr val="tx1"/>
              </a:solidFill>
              <a:latin typeface="Calibri" panose="020F0502020204030204" pitchFamily="34" charset="0"/>
              <a:cs typeface="Calibri" panose="020F0502020204030204" pitchFamily="34" charset="0"/>
            </a:endParaRPr>
          </a:p>
        </p:txBody>
      </p:sp>
      <p:sp>
        <p:nvSpPr>
          <p:cNvPr id="6" name="灯片编号占位符 5">
            <a:extLst>
              <a:ext uri="{FF2B5EF4-FFF2-40B4-BE49-F238E27FC236}">
                <a16:creationId xmlns:a16="http://schemas.microsoft.com/office/drawing/2014/main" id="{5CC5C6F6-B25A-442A-8614-A5A2647F15E8}"/>
              </a:ext>
            </a:extLst>
          </p:cNvPr>
          <p:cNvSpPr>
            <a:spLocks noGrp="1"/>
          </p:cNvSpPr>
          <p:nvPr>
            <p:ph type="sldNum" sz="quarter" idx="12"/>
          </p:nvPr>
        </p:nvSpPr>
        <p:spPr>
          <a:xfrm>
            <a:off x="9377680" y="6427470"/>
            <a:ext cx="2743200" cy="365125"/>
          </a:xfrm>
        </p:spPr>
        <p:txBody>
          <a:bodyPr/>
          <a:lstStyle/>
          <a:p>
            <a:fld id="{565CE74E-AB26-4998-AD42-012C4C1AD076}" type="slidenum">
              <a:rPr lang="zh-CN" altLang="en-US" smtClean="0"/>
              <a:t>1</a:t>
            </a:fld>
            <a:endParaRPr lang="zh-CN" altLang="en-US" dirty="0"/>
          </a:p>
        </p:txBody>
      </p:sp>
      <p:sp>
        <p:nvSpPr>
          <p:cNvPr id="18" name="矩形 17">
            <a:extLst>
              <a:ext uri="{FF2B5EF4-FFF2-40B4-BE49-F238E27FC236}">
                <a16:creationId xmlns:a16="http://schemas.microsoft.com/office/drawing/2014/main" id="{3A7A86F3-4BEE-48E2-891A-E1BFDCCFD03E}"/>
              </a:ext>
            </a:extLst>
          </p:cNvPr>
          <p:cNvSpPr/>
          <p:nvPr/>
        </p:nvSpPr>
        <p:spPr>
          <a:xfrm>
            <a:off x="6916662" y="3214493"/>
            <a:ext cx="4276019" cy="7078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cap="small" spc="130" dirty="0">
                <a:solidFill>
                  <a:srgbClr val="FF9300"/>
                </a:solidFill>
                <a:latin typeface="Arial" panose="020B0604020202020204" pitchFamily="34" charset="0"/>
                <a:cs typeface="Arial" panose="020B0604020202020204" pitchFamily="34" charset="0"/>
              </a:rPr>
              <a:t>Different</a:t>
            </a:r>
            <a:r>
              <a:rPr lang="zh-CN" altLang="en-US" sz="2000" cap="small" spc="130" dirty="0">
                <a:solidFill>
                  <a:srgbClr val="FF9300"/>
                </a:solidFill>
                <a:latin typeface="Arial" panose="020B0604020202020204" pitchFamily="34" charset="0"/>
                <a:cs typeface="Arial" panose="020B0604020202020204" pitchFamily="34" charset="0"/>
              </a:rPr>
              <a:t> </a:t>
            </a:r>
            <a:r>
              <a:rPr lang="en-US" altLang="zh-CN" sz="2000" cap="small" spc="130" dirty="0">
                <a:solidFill>
                  <a:srgbClr val="FF9300"/>
                </a:solidFill>
                <a:latin typeface="Arial" panose="020B0604020202020204" pitchFamily="34" charset="0"/>
                <a:cs typeface="Arial" panose="020B0604020202020204" pitchFamily="34" charset="0"/>
              </a:rPr>
              <a:t>levels</a:t>
            </a:r>
            <a:r>
              <a:rPr lang="zh-CN" altLang="en-US" sz="2000" cap="small" spc="130" dirty="0">
                <a:solidFill>
                  <a:srgbClr val="FF9300"/>
                </a:solidFill>
                <a:latin typeface="Arial" panose="020B0604020202020204" pitchFamily="34" charset="0"/>
                <a:cs typeface="Arial" panose="020B0604020202020204" pitchFamily="34" charset="0"/>
              </a:rPr>
              <a:t> </a:t>
            </a:r>
            <a:r>
              <a:rPr lang="en-US" altLang="zh-CN" sz="2000" cap="small" spc="130" dirty="0">
                <a:solidFill>
                  <a:srgbClr val="FF9300"/>
                </a:solidFill>
                <a:latin typeface="Arial" panose="020B0604020202020204" pitchFamily="34" charset="0"/>
                <a:cs typeface="Arial" panose="020B0604020202020204" pitchFamily="34" charset="0"/>
              </a:rPr>
              <a:t>in</a:t>
            </a:r>
            <a:r>
              <a:rPr lang="zh-CN" altLang="en-US" sz="2000" cap="small" spc="130" dirty="0">
                <a:solidFill>
                  <a:srgbClr val="FF9300"/>
                </a:solidFill>
                <a:latin typeface="Arial" panose="020B0604020202020204" pitchFamily="34" charset="0"/>
                <a:cs typeface="Arial" panose="020B0604020202020204" pitchFamily="34" charset="0"/>
              </a:rPr>
              <a:t> </a:t>
            </a:r>
            <a:r>
              <a:rPr lang="en-US" altLang="zh-CN" sz="2000" cap="small" spc="130" dirty="0">
                <a:solidFill>
                  <a:srgbClr val="FF9300"/>
                </a:solidFill>
                <a:latin typeface="Arial" panose="020B0604020202020204" pitchFamily="34" charset="0"/>
                <a:cs typeface="Arial" panose="020B0604020202020204" pitchFamily="34" charset="0"/>
              </a:rPr>
              <a:t>ESG</a:t>
            </a:r>
            <a:r>
              <a:rPr lang="zh-CN" altLang="en-US" sz="2000" cap="small" spc="130" dirty="0">
                <a:solidFill>
                  <a:srgbClr val="FF9300"/>
                </a:solidFill>
                <a:latin typeface="Arial" panose="020B0604020202020204" pitchFamily="34" charset="0"/>
                <a:cs typeface="Arial" panose="020B0604020202020204" pitchFamily="34" charset="0"/>
              </a:rPr>
              <a:t> </a:t>
            </a:r>
            <a:r>
              <a:rPr lang="en-US" altLang="zh-CN" sz="2000" cap="small" spc="130" dirty="0">
                <a:solidFill>
                  <a:srgbClr val="FF9300"/>
                </a:solidFill>
                <a:latin typeface="Arial" panose="020B0604020202020204" pitchFamily="34" charset="0"/>
                <a:cs typeface="Arial" panose="020B0604020202020204" pitchFamily="34" charset="0"/>
              </a:rPr>
              <a:t>investing</a:t>
            </a:r>
          </a:p>
        </p:txBody>
      </p:sp>
      <p:sp>
        <p:nvSpPr>
          <p:cNvPr id="3" name="文本框 2">
            <a:extLst>
              <a:ext uri="{FF2B5EF4-FFF2-40B4-BE49-F238E27FC236}">
                <a16:creationId xmlns:a16="http://schemas.microsoft.com/office/drawing/2014/main" id="{FE47837F-82CC-43F1-BEFF-2DFE4FDC3C20}"/>
              </a:ext>
            </a:extLst>
          </p:cNvPr>
          <p:cNvSpPr txBox="1"/>
          <p:nvPr/>
        </p:nvSpPr>
        <p:spPr>
          <a:xfrm>
            <a:off x="10116476" y="2892473"/>
            <a:ext cx="2102103"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(Est. time: 6 mins)</a:t>
            </a:r>
            <a:endParaRPr lang="zh-CN" altLang="en-US" dirty="0">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D3424279-935A-4E17-9E5F-5F2535C73D31}"/>
              </a:ext>
            </a:extLst>
          </p:cNvPr>
          <p:cNvSpPr txBox="1"/>
          <p:nvPr/>
        </p:nvSpPr>
        <p:spPr>
          <a:xfrm>
            <a:off x="612533" y="6569126"/>
            <a:ext cx="8954752" cy="307777"/>
          </a:xfrm>
          <a:prstGeom prst="rect">
            <a:avLst/>
          </a:prstGeom>
          <a:noFill/>
        </p:spPr>
        <p:txBody>
          <a:bodyPr wrap="square" rtlCol="0">
            <a:spAutoFit/>
          </a:bodyPr>
          <a:lstStyle/>
          <a:p>
            <a:r>
              <a:rPr lang="en-US" altLang="zh-CN" sz="1400" i="1" dirty="0">
                <a:latin typeface="Calibri" panose="020F0502020204030204" pitchFamily="34" charset="0"/>
                <a:cs typeface="Calibri" panose="020F0502020204030204" pitchFamily="34" charset="0"/>
              </a:rPr>
              <a:t>Please refer to Section 1 of the </a:t>
            </a:r>
            <a:r>
              <a:rPr lang="en-US" altLang="zh-CN" sz="1400" i="1" u="sng" dirty="0">
                <a:latin typeface="Calibri" panose="020F0502020204030204" pitchFamily="34" charset="0"/>
                <a:cs typeface="Calibri" panose="020F0502020204030204" pitchFamily="34" charset="0"/>
              </a:rPr>
              <a:t>word document</a:t>
            </a:r>
            <a:r>
              <a:rPr lang="en-US" altLang="zh-CN" sz="1400" i="1" dirty="0">
                <a:latin typeface="Calibri" panose="020F0502020204030204" pitchFamily="34" charset="0"/>
                <a:cs typeface="Calibri" panose="020F0502020204030204" pitchFamily="34" charset="0"/>
              </a:rPr>
              <a:t> for more readings related to Learning Objective 01.</a:t>
            </a:r>
            <a:endParaRPr lang="zh-CN" altLang="en-US" sz="1400" i="1" dirty="0">
              <a:latin typeface="Calibri" panose="020F0502020204030204" pitchFamily="34" charset="0"/>
              <a:cs typeface="Calibri" panose="020F0502020204030204" pitchFamily="34" charset="0"/>
            </a:endParaRPr>
          </a:p>
        </p:txBody>
      </p:sp>
      <p:pic>
        <p:nvPicPr>
          <p:cNvPr id="4" name="2" descr="2">
            <a:hlinkClick r:id="" action="ppaction://media"/>
            <a:extLst>
              <a:ext uri="{FF2B5EF4-FFF2-40B4-BE49-F238E27FC236}">
                <a16:creationId xmlns:a16="http://schemas.microsoft.com/office/drawing/2014/main" id="{0A53B2BD-C562-6A48-8119-68174491A6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277149" y="2855405"/>
            <a:ext cx="812800" cy="812800"/>
          </a:xfrm>
          <a:prstGeom prst="rect">
            <a:avLst/>
          </a:prstGeom>
        </p:spPr>
      </p:pic>
      <p:pic>
        <p:nvPicPr>
          <p:cNvPr id="31" name="图片 30" descr="图片包含 游戏机&#10;&#10;描述已自动生成">
            <a:extLst>
              <a:ext uri="{FF2B5EF4-FFF2-40B4-BE49-F238E27FC236}">
                <a16:creationId xmlns:a16="http://schemas.microsoft.com/office/drawing/2014/main" id="{FB8F2B73-7CCC-4D51-8A3F-670F326B2041}"/>
              </a:ext>
            </a:extLst>
          </p:cNvPr>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1368" t="14718" r="10028" b="15024"/>
          <a:stretch/>
        </p:blipFill>
        <p:spPr>
          <a:xfrm>
            <a:off x="11663507" y="146843"/>
            <a:ext cx="341260" cy="305035"/>
          </a:xfrm>
          <a:prstGeom prst="rect">
            <a:avLst/>
          </a:prstGeom>
        </p:spPr>
      </p:pic>
      <p:sp>
        <p:nvSpPr>
          <p:cNvPr id="32" name="文本框 31">
            <a:extLst>
              <a:ext uri="{FF2B5EF4-FFF2-40B4-BE49-F238E27FC236}">
                <a16:creationId xmlns:a16="http://schemas.microsoft.com/office/drawing/2014/main" id="{6AD8B351-AE3D-4F38-8B7E-1E502A2D10FB}"/>
              </a:ext>
            </a:extLst>
          </p:cNvPr>
          <p:cNvSpPr txBox="1"/>
          <p:nvPr/>
        </p:nvSpPr>
        <p:spPr>
          <a:xfrm>
            <a:off x="10470468" y="86242"/>
            <a:ext cx="1347210" cy="400110"/>
          </a:xfrm>
          <a:prstGeom prst="rect">
            <a:avLst/>
          </a:prstGeom>
          <a:noFill/>
        </p:spPr>
        <p:txBody>
          <a:bodyPr wrap="square" rtlCol="0" anchor="t" anchorCtr="0">
            <a:spAutoFit/>
          </a:bodyPr>
          <a:lstStyle/>
          <a:p>
            <a:pPr algn="ctr"/>
            <a:r>
              <a:rPr lang="en-US" altLang="zh-CN" sz="2000" dirty="0">
                <a:solidFill>
                  <a:schemeClr val="accent4"/>
                </a:solidFill>
                <a:latin typeface="Calibri" panose="020F0502020204030204" pitchFamily="34" charset="0"/>
                <a:cs typeface="Calibri" panose="020F0502020204030204" pitchFamily="34" charset="0"/>
              </a:rPr>
              <a:t>Next page</a:t>
            </a:r>
            <a:endParaRPr lang="zh-CN" altLang="en-US" sz="2000" dirty="0">
              <a:solidFill>
                <a:schemeClr val="accent4"/>
              </a:solidFill>
              <a:latin typeface="Calibri" panose="020F0502020204030204" pitchFamily="34" charset="0"/>
              <a:cs typeface="Calibri" panose="020F0502020204030204" pitchFamily="34" charset="0"/>
            </a:endParaRPr>
          </a:p>
        </p:txBody>
      </p:sp>
      <p:sp>
        <p:nvSpPr>
          <p:cNvPr id="33" name="矩形 32">
            <a:hlinkClick r:id="" action="ppaction://hlinkshowjump?jump=nextslide"/>
            <a:extLst>
              <a:ext uri="{FF2B5EF4-FFF2-40B4-BE49-F238E27FC236}">
                <a16:creationId xmlns:a16="http://schemas.microsoft.com/office/drawing/2014/main" id="{2135CF71-8AC5-470E-885C-A79A262FD790}"/>
              </a:ext>
            </a:extLst>
          </p:cNvPr>
          <p:cNvSpPr/>
          <p:nvPr/>
        </p:nvSpPr>
        <p:spPr>
          <a:xfrm>
            <a:off x="10588625" y="120650"/>
            <a:ext cx="1473200" cy="365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21" name="矩形 20"/>
          <p:cNvSpPr/>
          <p:nvPr/>
        </p:nvSpPr>
        <p:spPr>
          <a:xfrm>
            <a:off x="3471806" y="885730"/>
            <a:ext cx="1800494" cy="646331"/>
          </a:xfrm>
          <a:prstGeom prst="rect">
            <a:avLst/>
          </a:prstGeom>
        </p:spPr>
        <p:txBody>
          <a:bodyPr wrap="none">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Module</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5" name="文本框 4">
            <a:extLst>
              <a:ext uri="{FF2B5EF4-FFF2-40B4-BE49-F238E27FC236}">
                <a16:creationId xmlns:a16="http://schemas.microsoft.com/office/drawing/2014/main" id="{0D8E5609-5381-4667-B2DE-583C4B777DA6}"/>
              </a:ext>
            </a:extLst>
          </p:cNvPr>
          <p:cNvSpPr txBox="1"/>
          <p:nvPr/>
        </p:nvSpPr>
        <p:spPr>
          <a:xfrm>
            <a:off x="3820450" y="1393561"/>
            <a:ext cx="1485900" cy="923330"/>
          </a:xfrm>
          <a:prstGeom prst="rect">
            <a:avLst/>
          </a:prstGeom>
          <a:noFill/>
        </p:spPr>
        <p:txBody>
          <a:bodyPr wrap="square" rtlCol="0">
            <a:spAutoFit/>
          </a:bodyPr>
          <a:lstStyle/>
          <a:p>
            <a:r>
              <a:rPr lang="zh-CN" altLang="en-US" sz="5400" b="1" dirty="0">
                <a:solidFill>
                  <a:schemeClr val="bg1"/>
                </a:solidFill>
                <a:latin typeface="+mj-lt"/>
              </a:rPr>
              <a:t>③</a:t>
            </a:r>
          </a:p>
        </p:txBody>
      </p:sp>
      <p:grpSp>
        <p:nvGrpSpPr>
          <p:cNvPr id="34" name="组合 33">
            <a:extLst>
              <a:ext uri="{FF2B5EF4-FFF2-40B4-BE49-F238E27FC236}">
                <a16:creationId xmlns:a16="http://schemas.microsoft.com/office/drawing/2014/main" id="{40DD941F-8608-467F-AFFF-6DB288051FED}"/>
              </a:ext>
            </a:extLst>
          </p:cNvPr>
          <p:cNvGrpSpPr/>
          <p:nvPr/>
        </p:nvGrpSpPr>
        <p:grpSpPr>
          <a:xfrm>
            <a:off x="-4163541" y="-929339"/>
            <a:ext cx="12464520" cy="5602873"/>
            <a:chOff x="-6280561" y="-2423323"/>
            <a:chExt cx="12464520" cy="5602873"/>
          </a:xfrm>
        </p:grpSpPr>
        <p:sp>
          <p:nvSpPr>
            <p:cNvPr id="35" name="任意多边形: 形状 34">
              <a:extLst>
                <a:ext uri="{FF2B5EF4-FFF2-40B4-BE49-F238E27FC236}">
                  <a16:creationId xmlns:a16="http://schemas.microsoft.com/office/drawing/2014/main" id="{5915ECCC-5095-472F-80CE-39379667E3F0}"/>
                </a:ext>
              </a:extLst>
            </p:cNvPr>
            <p:cNvSpPr/>
            <p:nvPr/>
          </p:nvSpPr>
          <p:spPr>
            <a:xfrm rot="10951308" flipH="1">
              <a:off x="526283" y="-2423323"/>
              <a:ext cx="5261616" cy="5602873"/>
            </a:xfrm>
            <a:custGeom>
              <a:avLst/>
              <a:gdLst>
                <a:gd name="connsiteX0" fmla="*/ 1117558 w 5261616"/>
                <a:gd name="connsiteY0" fmla="*/ 0 h 5602873"/>
                <a:gd name="connsiteX1" fmla="*/ 5261616 w 5261616"/>
                <a:gd name="connsiteY1" fmla="*/ 4223049 h 5602873"/>
                <a:gd name="connsiteX2" fmla="*/ 5261616 w 5261616"/>
                <a:gd name="connsiteY2" fmla="*/ 4778896 h 5602873"/>
                <a:gd name="connsiteX3" fmla="*/ 4421933 w 5261616"/>
                <a:gd name="connsiteY3" fmla="*/ 5602873 h 5602873"/>
                <a:gd name="connsiteX4" fmla="*/ 0 w 5261616"/>
                <a:gd name="connsiteY4" fmla="*/ 1096655 h 5602873"/>
                <a:gd name="connsiteX5" fmla="*/ 1117558 w 5261616"/>
                <a:gd name="connsiteY5" fmla="*/ 0 h 560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1616" h="5602873">
                  <a:moveTo>
                    <a:pt x="1117558" y="0"/>
                  </a:moveTo>
                  <a:lnTo>
                    <a:pt x="5261616" y="4223049"/>
                  </a:lnTo>
                  <a:lnTo>
                    <a:pt x="5261616" y="4778896"/>
                  </a:lnTo>
                  <a:lnTo>
                    <a:pt x="4421933" y="5602873"/>
                  </a:lnTo>
                  <a:lnTo>
                    <a:pt x="0" y="1096655"/>
                  </a:lnTo>
                  <a:lnTo>
                    <a:pt x="1117558" y="0"/>
                  </a:lnTo>
                  <a:close/>
                </a:path>
              </a:pathLst>
            </a:cu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6" name="组合 35">
              <a:extLst>
                <a:ext uri="{FF2B5EF4-FFF2-40B4-BE49-F238E27FC236}">
                  <a16:creationId xmlns:a16="http://schemas.microsoft.com/office/drawing/2014/main" id="{B79E0607-22BB-474C-89BA-0FB1DEF45141}"/>
                </a:ext>
              </a:extLst>
            </p:cNvPr>
            <p:cNvGrpSpPr/>
            <p:nvPr/>
          </p:nvGrpSpPr>
          <p:grpSpPr>
            <a:xfrm>
              <a:off x="-6280561" y="-1493588"/>
              <a:ext cx="12464520" cy="4236134"/>
              <a:chOff x="-6280561" y="-1493588"/>
              <a:chExt cx="12464520" cy="4236134"/>
            </a:xfrm>
          </p:grpSpPr>
          <p:sp>
            <p:nvSpPr>
              <p:cNvPr id="37" name="三角形 3">
                <a:extLst>
                  <a:ext uri="{FF2B5EF4-FFF2-40B4-BE49-F238E27FC236}">
                    <a16:creationId xmlns:a16="http://schemas.microsoft.com/office/drawing/2014/main" id="{55F84ADB-71FF-4143-BB28-2C3AB8BBEAE0}"/>
                  </a:ext>
                </a:extLst>
              </p:cNvPr>
              <p:cNvSpPr/>
              <p:nvPr/>
            </p:nvSpPr>
            <p:spPr>
              <a:xfrm rot="10800000">
                <a:off x="-524342" y="-1493588"/>
                <a:ext cx="6339410" cy="3110753"/>
              </a:xfrm>
              <a:prstGeom prst="triangle">
                <a:avLst>
                  <a:gd name="adj" fmla="val 52453"/>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梯形 37">
                <a:extLst>
                  <a:ext uri="{FF2B5EF4-FFF2-40B4-BE49-F238E27FC236}">
                    <a16:creationId xmlns:a16="http://schemas.microsoft.com/office/drawing/2014/main" id="{432A13BB-A7FB-4F24-8DEA-58E1CA020669}"/>
                  </a:ext>
                </a:extLst>
              </p:cNvPr>
              <p:cNvSpPr/>
              <p:nvPr/>
            </p:nvSpPr>
            <p:spPr>
              <a:xfrm rot="19056103">
                <a:off x="-6280561" y="1088188"/>
                <a:ext cx="12464520" cy="1654358"/>
              </a:xfrm>
              <a:prstGeom prst="trapezoid">
                <a:avLst>
                  <a:gd name="adj" fmla="val 99604"/>
                </a:avLst>
              </a:prstGeom>
              <a:solidFill>
                <a:srgbClr val="FFE31B"/>
              </a:solidFill>
              <a:ln>
                <a:solidFill>
                  <a:srgbClr val="FFE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n>
                    <a:solidFill>
                      <a:srgbClr val="FFD579"/>
                    </a:solidFill>
                  </a:ln>
                  <a:solidFill>
                    <a:srgbClr val="FFD579"/>
                  </a:solidFill>
                </a:endParaRPr>
              </a:p>
            </p:txBody>
          </p:sp>
        </p:grpSp>
      </p:grpSp>
      <p:sp>
        <p:nvSpPr>
          <p:cNvPr id="2" name="矩形 1">
            <a:extLst>
              <a:ext uri="{FF2B5EF4-FFF2-40B4-BE49-F238E27FC236}">
                <a16:creationId xmlns:a16="http://schemas.microsoft.com/office/drawing/2014/main" id="{C945C189-B2C3-4601-BF4B-4A1FD189AFD8}"/>
              </a:ext>
            </a:extLst>
          </p:cNvPr>
          <p:cNvSpPr/>
          <p:nvPr/>
        </p:nvSpPr>
        <p:spPr>
          <a:xfrm>
            <a:off x="3351833" y="1018675"/>
            <a:ext cx="1800494" cy="646331"/>
          </a:xfrm>
          <a:prstGeom prst="rect">
            <a:avLst/>
          </a:prstGeom>
        </p:spPr>
        <p:txBody>
          <a:bodyPr wrap="none">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Module</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8" name="文本框 7">
            <a:extLst>
              <a:ext uri="{FF2B5EF4-FFF2-40B4-BE49-F238E27FC236}">
                <a16:creationId xmlns:a16="http://schemas.microsoft.com/office/drawing/2014/main" id="{0DE6C386-978D-46DE-B72C-1FF569938FC7}"/>
              </a:ext>
            </a:extLst>
          </p:cNvPr>
          <p:cNvSpPr txBox="1"/>
          <p:nvPr/>
        </p:nvSpPr>
        <p:spPr>
          <a:xfrm>
            <a:off x="3700477" y="1526506"/>
            <a:ext cx="1485900" cy="923330"/>
          </a:xfrm>
          <a:prstGeom prst="rect">
            <a:avLst/>
          </a:prstGeom>
          <a:noFill/>
        </p:spPr>
        <p:txBody>
          <a:bodyPr wrap="square" rtlCol="0">
            <a:spAutoFit/>
          </a:bodyPr>
          <a:lstStyle/>
          <a:p>
            <a:r>
              <a:rPr lang="zh-CN" altLang="en-US" sz="5400" b="1" dirty="0">
                <a:solidFill>
                  <a:schemeClr val="bg1"/>
                </a:solidFill>
                <a:latin typeface="+mj-lt"/>
              </a:rPr>
              <a:t>③</a:t>
            </a:r>
          </a:p>
        </p:txBody>
      </p:sp>
    </p:spTree>
    <p:extLst>
      <p:ext uri="{BB962C8B-B14F-4D97-AF65-F5344CB8AC3E}">
        <p14:creationId xmlns:p14="http://schemas.microsoft.com/office/powerpoint/2010/main" val="1802762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481" fill="hold"/>
                                        <p:tgtEl>
                                          <p:spTgt spid="4"/>
                                        </p:tgtEl>
                                      </p:cBhvr>
                                    </p:cmd>
                                  </p:childTnLst>
                                </p:cTn>
                              </p:par>
                              <p:par>
                                <p:cTn id="7" presetID="10" presetClass="entr" presetSubtype="0" fill="hold" grpId="0" nodeType="withEffect">
                                  <p:stCondLst>
                                    <p:cond delay="2900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par>
                                <p:cTn id="10" presetID="1" presetClass="entr" presetSubtype="0" fill="hold" grpId="0" nodeType="withEffect">
                                  <p:stCondLst>
                                    <p:cond delay="2900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29000"/>
                                  </p:stCondLst>
                                  <p:childTnLst>
                                    <p:set>
                                      <p:cBhvr>
                                        <p:cTn id="13" dur="1" fill="hold">
                                          <p:stCondLst>
                                            <p:cond delay="0"/>
                                          </p:stCondLst>
                                        </p:cTn>
                                        <p:tgtEl>
                                          <p:spTgt spid="7"/>
                                        </p:tgtEl>
                                        <p:attrNameLst>
                                          <p:attrName>style.visibility</p:attrName>
                                        </p:attrNameLst>
                                      </p:cBhvr>
                                      <p:to>
                                        <p:strVal val="visible"/>
                                      </p:to>
                                    </p:set>
                                  </p:childTnLst>
                                </p:cTn>
                              </p:par>
                              <p:par>
                                <p:cTn id="14" presetID="9" presetClass="emph" presetSubtype="0" grpId="0" nodeType="withEffect">
                                  <p:stCondLst>
                                    <p:cond delay="29000"/>
                                  </p:stCondLst>
                                  <p:childTnLst>
                                    <p:set>
                                      <p:cBhvr>
                                        <p:cTn id="15" dur="indefinite"/>
                                        <p:tgtEl>
                                          <p:spTgt spid="15"/>
                                        </p:tgtEl>
                                        <p:attrNameLst>
                                          <p:attrName>style.opacity</p:attrName>
                                        </p:attrNameLst>
                                      </p:cBhvr>
                                      <p:to>
                                        <p:strVal val="0.25"/>
                                      </p:to>
                                    </p:set>
                                    <p:animEffect filter="image" prLst="opacity: 0.25">
                                      <p:cBhvr rctx="IE">
                                        <p:cTn id="16" dur="indefinite"/>
                                        <p:tgtEl>
                                          <p:spTgt spid="15"/>
                                        </p:tgtEl>
                                      </p:cBhvr>
                                    </p:animEffect>
                                  </p:childTnLst>
                                </p:cTn>
                              </p:par>
                              <p:par>
                                <p:cTn id="17" presetID="9" presetClass="emph" presetSubtype="0" grpId="0" nodeType="withEffect">
                                  <p:stCondLst>
                                    <p:cond delay="29000"/>
                                  </p:stCondLst>
                                  <p:childTnLst>
                                    <p:set>
                                      <p:cBhvr>
                                        <p:cTn id="18" dur="indefinite"/>
                                        <p:tgtEl>
                                          <p:spTgt spid="17"/>
                                        </p:tgtEl>
                                        <p:attrNameLst>
                                          <p:attrName>style.opacity</p:attrName>
                                        </p:attrNameLst>
                                      </p:cBhvr>
                                      <p:to>
                                        <p:strVal val="0.25"/>
                                      </p:to>
                                    </p:set>
                                    <p:animEffect filter="image" prLst="opacity: 0.25">
                                      <p:cBhvr rctx="IE">
                                        <p:cTn id="19" dur="indefinite"/>
                                        <p:tgtEl>
                                          <p:spTgt spid="17"/>
                                        </p:tgtEl>
                                      </p:cBhvr>
                                    </p:animEffect>
                                  </p:childTnLst>
                                </p:cTn>
                              </p:par>
                              <p:par>
                                <p:cTn id="20" presetID="9" presetClass="emph" presetSubtype="0" grpId="0" nodeType="withEffect">
                                  <p:stCondLst>
                                    <p:cond delay="27000"/>
                                  </p:stCondLst>
                                  <p:childTnLst>
                                    <p:set>
                                      <p:cBhvr>
                                        <p:cTn id="21" dur="indefinite"/>
                                        <p:tgtEl>
                                          <p:spTgt spid="26"/>
                                        </p:tgtEl>
                                        <p:attrNameLst>
                                          <p:attrName>style.opacity</p:attrName>
                                        </p:attrNameLst>
                                      </p:cBhvr>
                                      <p:to>
                                        <p:strVal val="0.25"/>
                                      </p:to>
                                    </p:set>
                                    <p:animEffect filter="image" prLst="opacity: 0.25">
                                      <p:cBhvr rctx="IE">
                                        <p:cTn id="22" dur="indefinite"/>
                                        <p:tgtEl>
                                          <p:spTgt spid="26"/>
                                        </p:tgtEl>
                                      </p:cBhvr>
                                    </p:animEffect>
                                  </p:childTnLst>
                                </p:cTn>
                              </p:par>
                              <p:par>
                                <p:cTn id="23" presetID="9" presetClass="emph" presetSubtype="0" grpId="0" nodeType="withEffect">
                                  <p:stCondLst>
                                    <p:cond delay="27000"/>
                                  </p:stCondLst>
                                  <p:childTnLst>
                                    <p:set>
                                      <p:cBhvr>
                                        <p:cTn id="24" dur="indefinite"/>
                                        <p:tgtEl>
                                          <p:spTgt spid="27"/>
                                        </p:tgtEl>
                                        <p:attrNameLst>
                                          <p:attrName>style.opacity</p:attrName>
                                        </p:attrNameLst>
                                      </p:cBhvr>
                                      <p:to>
                                        <p:strVal val="0.25"/>
                                      </p:to>
                                    </p:set>
                                    <p:animEffect filter="image" prLst="opacity: 0.25">
                                      <p:cBhvr rctx="IE">
                                        <p:cTn id="25" dur="indefinite"/>
                                        <p:tgtEl>
                                          <p:spTgt spid="27"/>
                                        </p:tgtEl>
                                      </p:cBhvr>
                                    </p:animEffect>
                                  </p:childTnLst>
                                </p:cTn>
                              </p:par>
                              <p:par>
                                <p:cTn id="26" presetID="1" presetClass="entr" presetSubtype="0" fill="hold" nodeType="withEffect">
                                  <p:stCondLst>
                                    <p:cond delay="3400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3400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grpId="0" nodeType="withEffect" nodePh="1">
                                  <p:stCondLst>
                                    <p:cond delay="34000"/>
                                  </p:stCondLst>
                                  <p:endCondLst>
                                    <p:cond evt="begin" delay="0">
                                      <p:tn val="30"/>
                                    </p:cond>
                                  </p:end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2" fill="hold" display="0">
                  <p:stCondLst>
                    <p:cond delay="indefinite"/>
                  </p:stCondLst>
                  <p:endCondLst>
                    <p:cond evt="onStopAudio" delay="0">
                      <p:tgtEl>
                        <p:sldTgt/>
                      </p:tgtEl>
                    </p:cond>
                  </p:endCondLst>
                </p:cTn>
                <p:tgtEl>
                  <p:spTgt spid="4"/>
                </p:tgtEl>
              </p:cMediaNode>
            </p:audio>
          </p:childTnLst>
        </p:cTn>
      </p:par>
    </p:tnLst>
    <p:bldLst>
      <p:bldP spid="15" grpId="0"/>
      <p:bldP spid="17" grpId="0"/>
      <p:bldP spid="26" grpId="0" animBg="1"/>
      <p:bldP spid="27" grpId="0" animBg="1"/>
      <p:bldP spid="18" grpId="0"/>
      <p:bldP spid="3" grpId="0"/>
      <p:bldP spid="7"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a:extLst>
              <a:ext uri="{FF2B5EF4-FFF2-40B4-BE49-F238E27FC236}">
                <a16:creationId xmlns:a16="http://schemas.microsoft.com/office/drawing/2014/main" id="{3507300D-9385-468F-99CB-DC083199AA5D}"/>
              </a:ext>
            </a:extLst>
          </p:cNvPr>
          <p:cNvSpPr/>
          <p:nvPr/>
        </p:nvSpPr>
        <p:spPr>
          <a:xfrm>
            <a:off x="1067453" y="505543"/>
            <a:ext cx="6590647" cy="369332"/>
          </a:xfrm>
          <a:prstGeom prst="rect">
            <a:avLst/>
          </a:prstGeom>
        </p:spPr>
        <p:txBody>
          <a:bodyPr wrap="square">
            <a:spAutoFit/>
          </a:bodyPr>
          <a:lstStyle/>
          <a:p>
            <a:r>
              <a:rPr lang="en-US" altLang="zh-CN" cap="all" spc="130" dirty="0">
                <a:latin typeface="Arial" panose="020B0604020202020204" pitchFamily="34" charset="0"/>
                <a:cs typeface="Arial" panose="020B0604020202020204" pitchFamily="34" charset="0"/>
                <a:sym typeface="+mn-lt"/>
              </a:rPr>
              <a:t>1.1 DEFINITION</a:t>
            </a:r>
            <a:r>
              <a:rPr lang="zh-CN" altLang="en-US" cap="all" spc="130" dirty="0">
                <a:latin typeface="Arial" panose="020B0604020202020204" pitchFamily="34" charset="0"/>
                <a:cs typeface="Arial" panose="020B0604020202020204" pitchFamily="34" charset="0"/>
                <a:sym typeface="+mn-lt"/>
              </a:rPr>
              <a:t> </a:t>
            </a:r>
            <a:r>
              <a:rPr lang="en-US" altLang="zh-CN" cap="all" spc="130" dirty="0">
                <a:latin typeface="Arial" panose="020B0604020202020204" pitchFamily="34" charset="0"/>
                <a:cs typeface="Arial" panose="020B0604020202020204" pitchFamily="34" charset="0"/>
                <a:sym typeface="+mn-lt"/>
              </a:rPr>
              <a:t>OF</a:t>
            </a:r>
            <a:r>
              <a:rPr lang="zh-CN" altLang="en-US" cap="all" spc="130" dirty="0">
                <a:latin typeface="Arial" panose="020B0604020202020204" pitchFamily="34" charset="0"/>
                <a:cs typeface="Arial" panose="020B0604020202020204" pitchFamily="34" charset="0"/>
                <a:sym typeface="+mn-lt"/>
              </a:rPr>
              <a:t> </a:t>
            </a:r>
            <a:r>
              <a:rPr lang="en-US" altLang="zh-CN" cap="all" spc="130" dirty="0">
                <a:latin typeface="Arial" panose="020B0604020202020204" pitchFamily="34" charset="0"/>
                <a:cs typeface="Arial" panose="020B0604020202020204" pitchFamily="34" charset="0"/>
                <a:sym typeface="+mn-lt"/>
              </a:rPr>
              <a:t>ESG</a:t>
            </a:r>
            <a:endParaRPr lang="zh-CN" altLang="en-US" cap="all" spc="130" dirty="0">
              <a:latin typeface="Arial" panose="020B0604020202020204" pitchFamily="34" charset="0"/>
              <a:cs typeface="Arial" panose="020B0604020202020204" pitchFamily="34" charset="0"/>
              <a:sym typeface="+mn-lt"/>
            </a:endParaRPr>
          </a:p>
        </p:txBody>
      </p:sp>
      <p:sp>
        <p:nvSpPr>
          <p:cNvPr id="24" name="矩形 23">
            <a:extLst>
              <a:ext uri="{FF2B5EF4-FFF2-40B4-BE49-F238E27FC236}">
                <a16:creationId xmlns:a16="http://schemas.microsoft.com/office/drawing/2014/main" id="{4A745327-C4AA-4D6E-A6D4-97538E0C475F}"/>
              </a:ext>
            </a:extLst>
          </p:cNvPr>
          <p:cNvSpPr/>
          <p:nvPr/>
        </p:nvSpPr>
        <p:spPr>
          <a:xfrm>
            <a:off x="1067085" y="104389"/>
            <a:ext cx="3054682" cy="523220"/>
          </a:xfrm>
          <a:prstGeom prst="rect">
            <a:avLst/>
          </a:prstGeom>
        </p:spPr>
        <p:txBody>
          <a:bodyPr wrap="none">
            <a:spAutoFit/>
          </a:bodyPr>
          <a:lstStyle/>
          <a:p>
            <a:r>
              <a:rPr lang="en-US" altLang="zh-CN" sz="2800" b="1" dirty="0">
                <a:latin typeface="Calibri" panose="020F0502020204030204" pitchFamily="34" charset="0"/>
                <a:cs typeface="Calibri" panose="020F0502020204030204" pitchFamily="34" charset="0"/>
                <a:sym typeface="+mn-lt"/>
              </a:rPr>
              <a:t>1. ESG</a:t>
            </a:r>
            <a:r>
              <a:rPr lang="zh-CN" altLang="en-US" sz="2800" b="1" dirty="0">
                <a:latin typeface="Calibri" panose="020F0502020204030204" pitchFamily="34" charset="0"/>
                <a:cs typeface="Calibri" panose="020F0502020204030204" pitchFamily="34" charset="0"/>
                <a:sym typeface="+mn-lt"/>
              </a:rPr>
              <a:t> </a:t>
            </a:r>
            <a:r>
              <a:rPr lang="en-US" altLang="zh-CN" sz="2800" b="1" dirty="0">
                <a:latin typeface="Calibri" panose="020F0502020204030204" pitchFamily="34" charset="0"/>
                <a:cs typeface="Calibri" panose="020F0502020204030204" pitchFamily="34" charset="0"/>
                <a:sym typeface="+mn-lt"/>
              </a:rPr>
              <a:t>involvement</a:t>
            </a:r>
            <a:endParaRPr lang="zh-CN" altLang="en-US" sz="2800" b="1" dirty="0">
              <a:latin typeface="Calibri" panose="020F0502020204030204" pitchFamily="34" charset="0"/>
              <a:cs typeface="Calibri" panose="020F0502020204030204" pitchFamily="34" charset="0"/>
              <a:sym typeface="+mn-lt"/>
            </a:endParaRPr>
          </a:p>
        </p:txBody>
      </p:sp>
      <p:cxnSp>
        <p:nvCxnSpPr>
          <p:cNvPr id="51" name="直接连接符 50">
            <a:extLst>
              <a:ext uri="{FF2B5EF4-FFF2-40B4-BE49-F238E27FC236}">
                <a16:creationId xmlns:a16="http://schemas.microsoft.com/office/drawing/2014/main" id="{E7706020-88A3-461E-B431-84903323354E}"/>
              </a:ext>
            </a:extLst>
          </p:cNvPr>
          <p:cNvCxnSpPr/>
          <p:nvPr/>
        </p:nvCxnSpPr>
        <p:spPr>
          <a:xfrm>
            <a:off x="-209862" y="5537494"/>
            <a:ext cx="12981482"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灯片编号占位符 9">
            <a:extLst>
              <a:ext uri="{FF2B5EF4-FFF2-40B4-BE49-F238E27FC236}">
                <a16:creationId xmlns:a16="http://schemas.microsoft.com/office/drawing/2014/main" id="{183C200A-E942-4FD6-9417-238F43A140C7}"/>
              </a:ext>
            </a:extLst>
          </p:cNvPr>
          <p:cNvSpPr>
            <a:spLocks noGrp="1"/>
          </p:cNvSpPr>
          <p:nvPr>
            <p:ph type="sldNum" sz="quarter" idx="12"/>
          </p:nvPr>
        </p:nvSpPr>
        <p:spPr/>
        <p:txBody>
          <a:bodyPr/>
          <a:lstStyle/>
          <a:p>
            <a:fld id="{565CE74E-AB26-4998-AD42-012C4C1AD076}" type="slidenum">
              <a:rPr lang="zh-CN" altLang="en-US" smtClean="0">
                <a:latin typeface="Calibri" panose="020F0502020204030204" pitchFamily="34" charset="0"/>
                <a:cs typeface="Calibri" panose="020F0502020204030204" pitchFamily="34" charset="0"/>
              </a:rPr>
              <a:t>2</a:t>
            </a:fld>
            <a:endParaRPr lang="zh-CN" altLang="en-US" dirty="0">
              <a:latin typeface="Calibri" panose="020F0502020204030204" pitchFamily="34" charset="0"/>
              <a:cs typeface="Calibri" panose="020F0502020204030204" pitchFamily="34" charset="0"/>
            </a:endParaRPr>
          </a:p>
        </p:txBody>
      </p:sp>
      <p:sp>
        <p:nvSpPr>
          <p:cNvPr id="37" name="文本框 36">
            <a:extLst>
              <a:ext uri="{FF2B5EF4-FFF2-40B4-BE49-F238E27FC236}">
                <a16:creationId xmlns:a16="http://schemas.microsoft.com/office/drawing/2014/main" id="{AE42ACA4-A922-415E-8590-0A740872C257}"/>
              </a:ext>
            </a:extLst>
          </p:cNvPr>
          <p:cNvSpPr txBox="1"/>
          <p:nvPr/>
        </p:nvSpPr>
        <p:spPr>
          <a:xfrm>
            <a:off x="185152" y="5561933"/>
            <a:ext cx="11819615" cy="1323439"/>
          </a:xfrm>
          <a:prstGeom prst="rect">
            <a:avLst/>
          </a:prstGeom>
          <a:noFill/>
        </p:spPr>
        <p:txBody>
          <a:bodyPr wrap="square" rtlCol="0">
            <a:spAutoFit/>
          </a:bodyPr>
          <a:lstStyle/>
          <a:p>
            <a:pPr lvl="0" defTabSz="457200">
              <a:defRPr/>
            </a:pPr>
            <a:r>
              <a:rPr lang="en-US" altLang="zh-CN" sz="1600" dirty="0">
                <a:solidFill>
                  <a:schemeClr val="accent5">
                    <a:lumMod val="75000"/>
                  </a:schemeClr>
                </a:solidFill>
                <a:latin typeface="Calibri" panose="020F0502020204030204" pitchFamily="34" charset="0"/>
                <a:cs typeface="Calibri" panose="020F0502020204030204" pitchFamily="34" charset="0"/>
              </a:rPr>
              <a:t>ESG is an evaluation framework which prescribes a set of E(environmental), S(social) and G(governance) factors in the investment decision-making process to evaluate companies and institutions for the purpose of “sustainable investing”.</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It is used as a key assessment marker for investors. A quarter of the world’s professionally-managed investment funds now only invest in companies that demonstrate solid ESG credentials. There</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are</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many</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providers</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of</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ESG</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ratings</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or</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research,</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including</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but</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not</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limited</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to</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MSCI,</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err="1">
                <a:solidFill>
                  <a:schemeClr val="accent5">
                    <a:lumMod val="75000"/>
                  </a:schemeClr>
                </a:solidFill>
                <a:latin typeface="Calibri" panose="020F0502020204030204" pitchFamily="34" charset="0"/>
                <a:cs typeface="Calibri" panose="020F0502020204030204" pitchFamily="34" charset="0"/>
              </a:rPr>
              <a:t>Sustainalytics</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and</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FTSE.</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S&amp;P</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Global</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also</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incorporates</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ESG</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into</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its</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credit</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rating</a:t>
            </a:r>
            <a:r>
              <a:rPr lang="zh-CN" altLang="en-US" sz="1600" dirty="0">
                <a:solidFill>
                  <a:schemeClr val="accent5">
                    <a:lumMod val="75000"/>
                  </a:schemeClr>
                </a:solidFill>
                <a:latin typeface="Calibri" panose="020F0502020204030204" pitchFamily="34" charset="0"/>
                <a:cs typeface="Calibri" panose="020F0502020204030204" pitchFamily="34" charset="0"/>
              </a:rPr>
              <a:t> </a:t>
            </a:r>
            <a:r>
              <a:rPr lang="en-US" altLang="zh-CN" sz="1600" dirty="0">
                <a:solidFill>
                  <a:schemeClr val="accent5">
                    <a:lumMod val="75000"/>
                  </a:schemeClr>
                </a:solidFill>
                <a:latin typeface="Calibri" panose="020F0502020204030204" pitchFamily="34" charset="0"/>
                <a:cs typeface="Calibri" panose="020F0502020204030204" pitchFamily="34" charset="0"/>
              </a:rPr>
              <a:t>analysis.</a:t>
            </a:r>
            <a:endParaRPr lang="zh-CN" altLang="en-US" sz="1600" dirty="0">
              <a:solidFill>
                <a:schemeClr val="accent5">
                  <a:lumMod val="75000"/>
                </a:schemeClr>
              </a:solidFill>
              <a:latin typeface="Calibri" panose="020F0502020204030204" pitchFamily="34" charset="0"/>
              <a:cs typeface="Calibri" panose="020F0502020204030204" pitchFamily="34" charset="0"/>
            </a:endParaRPr>
          </a:p>
        </p:txBody>
      </p:sp>
      <p:pic>
        <p:nvPicPr>
          <p:cNvPr id="2" name="图片 1">
            <a:extLst>
              <a:ext uri="{FF2B5EF4-FFF2-40B4-BE49-F238E27FC236}">
                <a16:creationId xmlns:a16="http://schemas.microsoft.com/office/drawing/2014/main" id="{291963F1-8044-204F-B349-EF3C41FC018B}"/>
              </a:ext>
            </a:extLst>
          </p:cNvPr>
          <p:cNvPicPr>
            <a:picLocks noChangeAspect="1"/>
          </p:cNvPicPr>
          <p:nvPr/>
        </p:nvPicPr>
        <p:blipFill rotWithShape="1">
          <a:blip r:embed="rId6"/>
          <a:srcRect l="5529"/>
          <a:stretch/>
        </p:blipFill>
        <p:spPr>
          <a:xfrm>
            <a:off x="8176754" y="1119242"/>
            <a:ext cx="2123613" cy="939800"/>
          </a:xfrm>
          <a:prstGeom prst="rect">
            <a:avLst/>
          </a:prstGeom>
        </p:spPr>
      </p:pic>
      <p:pic>
        <p:nvPicPr>
          <p:cNvPr id="6" name="图片 5">
            <a:extLst>
              <a:ext uri="{FF2B5EF4-FFF2-40B4-BE49-F238E27FC236}">
                <a16:creationId xmlns:a16="http://schemas.microsoft.com/office/drawing/2014/main" id="{731747F5-271E-C748-AEFB-DBFA8843BFBC}"/>
              </a:ext>
            </a:extLst>
          </p:cNvPr>
          <p:cNvPicPr>
            <a:picLocks noChangeAspect="1"/>
          </p:cNvPicPr>
          <p:nvPr/>
        </p:nvPicPr>
        <p:blipFill>
          <a:blip r:embed="rId7"/>
          <a:stretch>
            <a:fillRect/>
          </a:stretch>
        </p:blipFill>
        <p:spPr>
          <a:xfrm>
            <a:off x="8176754" y="2248846"/>
            <a:ext cx="3035300" cy="977900"/>
          </a:xfrm>
          <a:prstGeom prst="rect">
            <a:avLst/>
          </a:prstGeom>
        </p:spPr>
      </p:pic>
      <p:pic>
        <p:nvPicPr>
          <p:cNvPr id="8" name="图片 7">
            <a:extLst>
              <a:ext uri="{FF2B5EF4-FFF2-40B4-BE49-F238E27FC236}">
                <a16:creationId xmlns:a16="http://schemas.microsoft.com/office/drawing/2014/main" id="{26E86C61-ECC8-EC4C-A283-9303E2E26E7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677" b="89785" l="7568" r="90000">
                        <a14:foregroundMark x1="7568" y1="32258" x2="7568" y2="32258"/>
                        <a14:foregroundMark x1="35405" y1="58602" x2="35405" y2="58602"/>
                        <a14:foregroundMark x1="61622" y1="53763" x2="61622" y2="53763"/>
                        <a14:foregroundMark x1="74865" y1="54839" x2="74865" y2="54839"/>
                      </a14:backgroundRemoval>
                    </a14:imgEffect>
                    <a14:imgEffect>
                      <a14:saturation sat="400000"/>
                    </a14:imgEffect>
                  </a14:imgLayer>
                </a14:imgProps>
              </a:ext>
            </a:extLst>
          </a:blip>
          <a:stretch>
            <a:fillRect/>
          </a:stretch>
        </p:blipFill>
        <p:spPr>
          <a:xfrm>
            <a:off x="8176754" y="3471647"/>
            <a:ext cx="1257304" cy="632050"/>
          </a:xfrm>
          <a:prstGeom prst="rect">
            <a:avLst/>
          </a:prstGeom>
        </p:spPr>
      </p:pic>
      <p:pic>
        <p:nvPicPr>
          <p:cNvPr id="9" name="图片 8">
            <a:extLst>
              <a:ext uri="{FF2B5EF4-FFF2-40B4-BE49-F238E27FC236}">
                <a16:creationId xmlns:a16="http://schemas.microsoft.com/office/drawing/2014/main" id="{5D3EBCA9-4032-2D49-A603-1E7433D31A17}"/>
              </a:ext>
            </a:extLst>
          </p:cNvPr>
          <p:cNvPicPr>
            <a:picLocks noChangeAspect="1"/>
          </p:cNvPicPr>
          <p:nvPr/>
        </p:nvPicPr>
        <p:blipFill rotWithShape="1">
          <a:blip r:embed="rId10"/>
          <a:srcRect l="5348" b="11129"/>
          <a:stretch/>
        </p:blipFill>
        <p:spPr>
          <a:xfrm>
            <a:off x="8176754" y="4459436"/>
            <a:ext cx="2199813" cy="632049"/>
          </a:xfrm>
          <a:prstGeom prst="rect">
            <a:avLst/>
          </a:prstGeom>
        </p:spPr>
      </p:pic>
      <p:sp>
        <p:nvSpPr>
          <p:cNvPr id="38" name="椭圆 37">
            <a:extLst>
              <a:ext uri="{FF2B5EF4-FFF2-40B4-BE49-F238E27FC236}">
                <a16:creationId xmlns:a16="http://schemas.microsoft.com/office/drawing/2014/main" id="{F850DA7D-298D-4F4F-947C-96DF8E63060E}"/>
              </a:ext>
            </a:extLst>
          </p:cNvPr>
          <p:cNvSpPr/>
          <p:nvPr/>
        </p:nvSpPr>
        <p:spPr>
          <a:xfrm>
            <a:off x="2988035" y="1258439"/>
            <a:ext cx="3676074" cy="1428101"/>
          </a:xfrm>
          <a:prstGeom prst="ellipse">
            <a:avLst/>
          </a:prstGeom>
          <a:solidFill>
            <a:srgbClr val="FF9300">
              <a:alpha val="40000"/>
            </a:srgbClr>
          </a:solidFill>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41" name="箭头: 下 9">
            <a:extLst>
              <a:ext uri="{FF2B5EF4-FFF2-40B4-BE49-F238E27FC236}">
                <a16:creationId xmlns:a16="http://schemas.microsoft.com/office/drawing/2014/main" id="{3CFB999A-BF40-534A-A164-0139F898EADC}"/>
              </a:ext>
            </a:extLst>
          </p:cNvPr>
          <p:cNvSpPr/>
          <p:nvPr/>
        </p:nvSpPr>
        <p:spPr>
          <a:xfrm>
            <a:off x="4424289" y="4480673"/>
            <a:ext cx="757096" cy="481411"/>
          </a:xfrm>
          <a:prstGeom prst="downArrow">
            <a:avLst/>
          </a:prstGeom>
          <a:solidFill>
            <a:srgbClr val="FFD579"/>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3" name="任意多边形: 形状 11">
            <a:extLst>
              <a:ext uri="{FF2B5EF4-FFF2-40B4-BE49-F238E27FC236}">
                <a16:creationId xmlns:a16="http://schemas.microsoft.com/office/drawing/2014/main" id="{238D6E46-B27A-7F46-B264-1E7731D4A8CD}"/>
              </a:ext>
            </a:extLst>
          </p:cNvPr>
          <p:cNvSpPr/>
          <p:nvPr/>
        </p:nvSpPr>
        <p:spPr>
          <a:xfrm>
            <a:off x="1160837" y="3963917"/>
            <a:ext cx="1354884" cy="1346132"/>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a:solidFill>
            <a:srgbClr val="DF7B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65" tIns="253665" rIns="253665" bIns="253665" numCol="1" spcCol="1270" anchor="ctr" anchorCtr="0">
            <a:noAutofit/>
          </a:bodyPr>
          <a:lstStyle/>
          <a:p>
            <a:pPr marL="0" lvl="0" indent="0" algn="ctr" defTabSz="1066800">
              <a:lnSpc>
                <a:spcPct val="90000"/>
              </a:lnSpc>
              <a:spcBef>
                <a:spcPct val="0"/>
              </a:spcBef>
              <a:spcAft>
                <a:spcPct val="35000"/>
              </a:spcAft>
              <a:buNone/>
            </a:pPr>
            <a:r>
              <a:rPr lang="en-US" altLang="zh-CN" sz="2000" b="1" kern="1200" dirty="0">
                <a:latin typeface="Calibri" panose="020F0502020204030204" pitchFamily="34" charset="0"/>
                <a:cs typeface="Calibri" panose="020F0502020204030204" pitchFamily="34" charset="0"/>
              </a:rPr>
              <a:t>G</a:t>
            </a:r>
            <a:r>
              <a:rPr lang="en-US" altLang="zh-CN" sz="2000" kern="1200" dirty="0">
                <a:latin typeface="Calibri" panose="020F0502020204030204" pitchFamily="34" charset="0"/>
                <a:cs typeface="Calibri" panose="020F0502020204030204" pitchFamily="34" charset="0"/>
              </a:rPr>
              <a:t> &amp;</a:t>
            </a:r>
            <a:br>
              <a:rPr lang="en-US" altLang="zh-CN" sz="2000" kern="1200" dirty="0">
                <a:latin typeface="Calibri" panose="020F0502020204030204" pitchFamily="34" charset="0"/>
                <a:cs typeface="Calibri" panose="020F0502020204030204" pitchFamily="34" charset="0"/>
              </a:rPr>
            </a:br>
            <a:r>
              <a:rPr lang="en-US" altLang="zh-CN" sz="2000" kern="1200" dirty="0">
                <a:latin typeface="Calibri" panose="020F0502020204030204" pitchFamily="34" charset="0"/>
                <a:cs typeface="Calibri" panose="020F0502020204030204" pitchFamily="34" charset="0"/>
              </a:rPr>
              <a:t>sub-factors</a:t>
            </a:r>
            <a:endParaRPr lang="zh-CN" altLang="en-US" sz="2000" kern="1200" dirty="0">
              <a:latin typeface="Calibri" panose="020F0502020204030204" pitchFamily="34" charset="0"/>
              <a:cs typeface="Calibri" panose="020F0502020204030204" pitchFamily="34" charset="0"/>
            </a:endParaRPr>
          </a:p>
        </p:txBody>
      </p:sp>
      <p:sp>
        <p:nvSpPr>
          <p:cNvPr id="55" name="任意多边形: 形状 12">
            <a:extLst>
              <a:ext uri="{FF2B5EF4-FFF2-40B4-BE49-F238E27FC236}">
                <a16:creationId xmlns:a16="http://schemas.microsoft.com/office/drawing/2014/main" id="{BE3AAB0F-8E27-9F40-B7CD-FB6FE2A24324}"/>
              </a:ext>
            </a:extLst>
          </p:cNvPr>
          <p:cNvSpPr/>
          <p:nvPr/>
        </p:nvSpPr>
        <p:spPr>
          <a:xfrm>
            <a:off x="1160837" y="889362"/>
            <a:ext cx="1354884" cy="1346132"/>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a:solidFill>
            <a:srgbClr val="FF93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65" tIns="253665" rIns="253665" bIns="253665" numCol="1" spcCol="1270" anchor="ctr" anchorCtr="0">
            <a:noAutofit/>
          </a:bodyPr>
          <a:lstStyle/>
          <a:p>
            <a:pPr marL="0" lvl="0" indent="0" algn="ctr" defTabSz="1066800">
              <a:lnSpc>
                <a:spcPct val="90000"/>
              </a:lnSpc>
              <a:spcBef>
                <a:spcPct val="0"/>
              </a:spcBef>
              <a:spcAft>
                <a:spcPct val="35000"/>
              </a:spcAft>
              <a:buNone/>
            </a:pPr>
            <a:r>
              <a:rPr lang="en-US" altLang="zh-CN" sz="2000" b="1" kern="1200" dirty="0">
                <a:latin typeface="Calibri" panose="020F0502020204030204" pitchFamily="34" charset="0"/>
                <a:cs typeface="Calibri" panose="020F0502020204030204" pitchFamily="34" charset="0"/>
              </a:rPr>
              <a:t>E</a:t>
            </a:r>
            <a:r>
              <a:rPr lang="en-US" altLang="zh-CN" sz="2000" kern="1200" dirty="0">
                <a:latin typeface="Calibri" panose="020F0502020204030204" pitchFamily="34" charset="0"/>
                <a:cs typeface="Calibri" panose="020F0502020204030204" pitchFamily="34" charset="0"/>
              </a:rPr>
              <a:t> &amp;</a:t>
            </a:r>
            <a:br>
              <a:rPr lang="en-US" altLang="zh-CN" sz="2000" kern="1200" dirty="0">
                <a:latin typeface="Calibri" panose="020F0502020204030204" pitchFamily="34" charset="0"/>
                <a:cs typeface="Calibri" panose="020F0502020204030204" pitchFamily="34" charset="0"/>
              </a:rPr>
            </a:br>
            <a:r>
              <a:rPr lang="en-US" altLang="zh-CN" sz="2000" kern="1200" dirty="0">
                <a:latin typeface="Calibri" panose="020F0502020204030204" pitchFamily="34" charset="0"/>
                <a:cs typeface="Calibri" panose="020F0502020204030204" pitchFamily="34" charset="0"/>
              </a:rPr>
              <a:t>sub-factors</a:t>
            </a:r>
            <a:endParaRPr lang="zh-CN" altLang="en-US" sz="2000" kern="1200" dirty="0">
              <a:latin typeface="Calibri" panose="020F0502020204030204" pitchFamily="34" charset="0"/>
              <a:cs typeface="Calibri" panose="020F0502020204030204" pitchFamily="34" charset="0"/>
            </a:endParaRPr>
          </a:p>
        </p:txBody>
      </p:sp>
      <p:sp>
        <p:nvSpPr>
          <p:cNvPr id="56" name="任意多边形: 形状 13">
            <a:extLst>
              <a:ext uri="{FF2B5EF4-FFF2-40B4-BE49-F238E27FC236}">
                <a16:creationId xmlns:a16="http://schemas.microsoft.com/office/drawing/2014/main" id="{B2269440-C8A3-2B4F-9FD7-C5AF1435ECEF}"/>
              </a:ext>
            </a:extLst>
          </p:cNvPr>
          <p:cNvSpPr/>
          <p:nvPr/>
        </p:nvSpPr>
        <p:spPr>
          <a:xfrm>
            <a:off x="1160837" y="2426639"/>
            <a:ext cx="1354884" cy="1346132"/>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65" tIns="253665" rIns="253665" bIns="253665" numCol="1" spcCol="1270" anchor="ctr" anchorCtr="0">
            <a:noAutofit/>
          </a:bodyPr>
          <a:lstStyle/>
          <a:p>
            <a:pPr marL="0" lvl="0" indent="0" algn="ctr" defTabSz="1066800">
              <a:lnSpc>
                <a:spcPct val="90000"/>
              </a:lnSpc>
              <a:spcBef>
                <a:spcPct val="0"/>
              </a:spcBef>
              <a:spcAft>
                <a:spcPct val="35000"/>
              </a:spcAft>
              <a:buNone/>
            </a:pPr>
            <a:r>
              <a:rPr lang="en-US" altLang="zh-CN" sz="2000" b="1" kern="1200" dirty="0">
                <a:latin typeface="Calibri" panose="020F0502020204030204" pitchFamily="34" charset="0"/>
                <a:cs typeface="Calibri" panose="020F0502020204030204" pitchFamily="34" charset="0"/>
              </a:rPr>
              <a:t>S</a:t>
            </a:r>
            <a:r>
              <a:rPr lang="en-US" altLang="zh-CN" sz="2000" kern="1200" dirty="0">
                <a:latin typeface="Calibri" panose="020F0502020204030204" pitchFamily="34" charset="0"/>
                <a:cs typeface="Calibri" panose="020F0502020204030204" pitchFamily="34" charset="0"/>
              </a:rPr>
              <a:t> &amp;</a:t>
            </a:r>
            <a:br>
              <a:rPr lang="en-US" altLang="zh-CN" sz="2000" kern="1200" dirty="0">
                <a:latin typeface="Calibri" panose="020F0502020204030204" pitchFamily="34" charset="0"/>
                <a:cs typeface="Calibri" panose="020F0502020204030204" pitchFamily="34" charset="0"/>
              </a:rPr>
            </a:br>
            <a:r>
              <a:rPr lang="en-US" altLang="zh-CN" sz="2000" kern="1200" dirty="0">
                <a:latin typeface="Calibri" panose="020F0502020204030204" pitchFamily="34" charset="0"/>
                <a:cs typeface="Calibri" panose="020F0502020204030204" pitchFamily="34" charset="0"/>
              </a:rPr>
              <a:t>sub-factors</a:t>
            </a:r>
            <a:endParaRPr lang="zh-CN" altLang="en-US" sz="2000" kern="1200" dirty="0">
              <a:latin typeface="Calibri" panose="020F0502020204030204" pitchFamily="34" charset="0"/>
              <a:cs typeface="Calibri" panose="020F0502020204030204" pitchFamily="34" charset="0"/>
            </a:endParaRPr>
          </a:p>
        </p:txBody>
      </p:sp>
      <p:sp>
        <p:nvSpPr>
          <p:cNvPr id="57" name="形状 56">
            <a:extLst>
              <a:ext uri="{FF2B5EF4-FFF2-40B4-BE49-F238E27FC236}">
                <a16:creationId xmlns:a16="http://schemas.microsoft.com/office/drawing/2014/main" id="{14A6E6CF-0B3D-344F-A970-94EA26CD4674}"/>
              </a:ext>
            </a:extLst>
          </p:cNvPr>
          <p:cNvSpPr/>
          <p:nvPr/>
        </p:nvSpPr>
        <p:spPr>
          <a:xfrm>
            <a:off x="2986286" y="1239572"/>
            <a:ext cx="3728842" cy="3141180"/>
          </a:xfrm>
          <a:prstGeom prst="funnel">
            <a:avLst/>
          </a:prstGeom>
          <a:ln>
            <a:solidFill>
              <a:srgbClr val="9452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58" name="左大括号 57">
            <a:extLst>
              <a:ext uri="{FF2B5EF4-FFF2-40B4-BE49-F238E27FC236}">
                <a16:creationId xmlns:a16="http://schemas.microsoft.com/office/drawing/2014/main" id="{9CC63401-4F10-4C4E-88A8-E4459B432189}"/>
              </a:ext>
            </a:extLst>
          </p:cNvPr>
          <p:cNvSpPr/>
          <p:nvPr/>
        </p:nvSpPr>
        <p:spPr>
          <a:xfrm>
            <a:off x="7358062" y="1562428"/>
            <a:ext cx="487305" cy="3085605"/>
          </a:xfrm>
          <a:prstGeom prst="leftBrace">
            <a:avLst>
              <a:gd name="adj1" fmla="val 101097"/>
              <a:gd name="adj2" fmla="val 47331"/>
            </a:avLst>
          </a:prstGeom>
          <a:ln w="41275">
            <a:solidFill>
              <a:srgbClr val="FF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9300"/>
              </a:solidFill>
            </a:endParaRPr>
          </a:p>
        </p:txBody>
      </p:sp>
      <p:pic>
        <p:nvPicPr>
          <p:cNvPr id="3" name="2" descr="2">
            <a:hlinkClick r:id="" action="ppaction://media"/>
            <a:extLst>
              <a:ext uri="{FF2B5EF4-FFF2-40B4-BE49-F238E27FC236}">
                <a16:creationId xmlns:a16="http://schemas.microsoft.com/office/drawing/2014/main" id="{3E1E5C21-FFFE-F847-93AC-CB2920BDA3F6}"/>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2771620" y="2985468"/>
            <a:ext cx="812800" cy="812800"/>
          </a:xfrm>
          <a:prstGeom prst="rect">
            <a:avLst/>
          </a:prstGeom>
        </p:spPr>
      </p:pic>
      <p:sp>
        <p:nvSpPr>
          <p:cNvPr id="4" name="文本框 3">
            <a:extLst>
              <a:ext uri="{FF2B5EF4-FFF2-40B4-BE49-F238E27FC236}">
                <a16:creationId xmlns:a16="http://schemas.microsoft.com/office/drawing/2014/main" id="{604A4AC7-26E0-B948-96C3-7336916877CC}"/>
              </a:ext>
            </a:extLst>
          </p:cNvPr>
          <p:cNvSpPr txBox="1"/>
          <p:nvPr/>
        </p:nvSpPr>
        <p:spPr>
          <a:xfrm>
            <a:off x="3168897" y="4906058"/>
            <a:ext cx="3228109" cy="523220"/>
          </a:xfrm>
          <a:prstGeom prst="rect">
            <a:avLst/>
          </a:prstGeom>
          <a:noFill/>
        </p:spPr>
        <p:txBody>
          <a:bodyPr wrap="square" rtlCol="0">
            <a:spAutoFit/>
          </a:bodyPr>
          <a:lstStyle/>
          <a:p>
            <a:r>
              <a:rPr kumimoji="1" lang="en-US" altLang="zh-CN" sz="2800" dirty="0">
                <a:solidFill>
                  <a:srgbClr val="DB7901"/>
                </a:solidFill>
                <a:latin typeface="Calibri" panose="020F0502020204030204" pitchFamily="34" charset="0"/>
                <a:cs typeface="Calibri" panose="020F0502020204030204" pitchFamily="34" charset="0"/>
              </a:rPr>
              <a:t>Sustainable</a:t>
            </a:r>
            <a:r>
              <a:rPr kumimoji="1" lang="zh-CN" altLang="en-US" sz="2800" dirty="0">
                <a:solidFill>
                  <a:srgbClr val="DB7901"/>
                </a:solidFill>
                <a:latin typeface="Calibri" panose="020F0502020204030204" pitchFamily="34" charset="0"/>
                <a:cs typeface="Calibri" panose="020F0502020204030204" pitchFamily="34" charset="0"/>
              </a:rPr>
              <a:t> </a:t>
            </a:r>
            <a:r>
              <a:rPr kumimoji="1" lang="en-US" altLang="zh-CN" sz="2800" dirty="0">
                <a:solidFill>
                  <a:srgbClr val="DB7901"/>
                </a:solidFill>
                <a:latin typeface="Calibri" panose="020F0502020204030204" pitchFamily="34" charset="0"/>
                <a:cs typeface="Calibri" panose="020F0502020204030204" pitchFamily="34" charset="0"/>
              </a:rPr>
              <a:t>Investing</a:t>
            </a:r>
            <a:endParaRPr kumimoji="1" lang="zh-CN" altLang="en-US" sz="2800" dirty="0">
              <a:solidFill>
                <a:srgbClr val="DB7901"/>
              </a:solidFill>
              <a:latin typeface="Calibri" panose="020F0502020204030204" pitchFamily="34" charset="0"/>
              <a:cs typeface="Calibri" panose="020F0502020204030204" pitchFamily="34" charset="0"/>
            </a:endParaRPr>
          </a:p>
        </p:txBody>
      </p:sp>
      <p:grpSp>
        <p:nvGrpSpPr>
          <p:cNvPr id="7" name="组合 6">
            <a:extLst>
              <a:ext uri="{FF2B5EF4-FFF2-40B4-BE49-F238E27FC236}">
                <a16:creationId xmlns:a16="http://schemas.microsoft.com/office/drawing/2014/main" id="{688C1187-AA7C-9240-B38C-487EE68A46C3}"/>
              </a:ext>
            </a:extLst>
          </p:cNvPr>
          <p:cNvGrpSpPr/>
          <p:nvPr/>
        </p:nvGrpSpPr>
        <p:grpSpPr>
          <a:xfrm>
            <a:off x="-586686" y="2986167"/>
            <a:ext cx="4173604" cy="2357535"/>
            <a:chOff x="-351276" y="2772653"/>
            <a:chExt cx="4461055" cy="2519907"/>
          </a:xfrm>
        </p:grpSpPr>
        <p:graphicFrame>
          <p:nvGraphicFramePr>
            <p:cNvPr id="25" name="图表 24">
              <a:extLst>
                <a:ext uri="{FF2B5EF4-FFF2-40B4-BE49-F238E27FC236}">
                  <a16:creationId xmlns:a16="http://schemas.microsoft.com/office/drawing/2014/main" id="{08F2841B-6294-964E-89A8-134715266B9E}"/>
                </a:ext>
              </a:extLst>
            </p:cNvPr>
            <p:cNvGraphicFramePr/>
            <p:nvPr/>
          </p:nvGraphicFramePr>
          <p:xfrm>
            <a:off x="-351276" y="2929117"/>
            <a:ext cx="2950446" cy="1559851"/>
          </p:xfrm>
          <a:graphic>
            <a:graphicData uri="http://schemas.openxmlformats.org/drawingml/2006/chart">
              <c:chart xmlns:c="http://schemas.openxmlformats.org/drawingml/2006/chart" xmlns:r="http://schemas.openxmlformats.org/officeDocument/2006/relationships" r:id="rId12"/>
            </a:graphicData>
          </a:graphic>
        </p:graphicFrame>
        <p:grpSp>
          <p:nvGrpSpPr>
            <p:cNvPr id="5" name="组合 4">
              <a:extLst>
                <a:ext uri="{FF2B5EF4-FFF2-40B4-BE49-F238E27FC236}">
                  <a16:creationId xmlns:a16="http://schemas.microsoft.com/office/drawing/2014/main" id="{B4DA403B-AA9A-1B4D-A619-510538676DA2}"/>
                </a:ext>
              </a:extLst>
            </p:cNvPr>
            <p:cNvGrpSpPr/>
            <p:nvPr/>
          </p:nvGrpSpPr>
          <p:grpSpPr>
            <a:xfrm>
              <a:off x="554883" y="2772653"/>
              <a:ext cx="3554896" cy="2519907"/>
              <a:chOff x="322273" y="2796782"/>
              <a:chExt cx="3554896" cy="2519907"/>
            </a:xfrm>
          </p:grpSpPr>
          <p:sp>
            <p:nvSpPr>
              <p:cNvPr id="26" name="文本框 25">
                <a:extLst>
                  <a:ext uri="{FF2B5EF4-FFF2-40B4-BE49-F238E27FC236}">
                    <a16:creationId xmlns:a16="http://schemas.microsoft.com/office/drawing/2014/main" id="{30709126-0236-FF4C-A564-6CE4BC6A3DA5}"/>
                  </a:ext>
                </a:extLst>
              </p:cNvPr>
              <p:cNvSpPr txBox="1"/>
              <p:nvPr/>
            </p:nvSpPr>
            <p:spPr>
              <a:xfrm>
                <a:off x="1553973" y="2796782"/>
                <a:ext cx="1987961" cy="1644871"/>
              </a:xfrm>
              <a:prstGeom prst="rect">
                <a:avLst/>
              </a:prstGeom>
              <a:noFill/>
            </p:spPr>
            <p:txBody>
              <a:bodyPr wrap="square" rtlCol="0">
                <a:spAutoFit/>
              </a:bodyPr>
              <a:lstStyle/>
              <a:p>
                <a:r>
                  <a:rPr lang="en-US" altLang="zh-CN" sz="5400" i="1" dirty="0">
                    <a:solidFill>
                      <a:srgbClr val="FF9300"/>
                    </a:solidFill>
                    <a:latin typeface="Calibri" panose="020F0502020204030204" pitchFamily="34" charset="0"/>
                    <a:cs typeface="Calibri" panose="020F0502020204030204" pitchFamily="34" charset="0"/>
                  </a:rPr>
                  <a:t>¼</a:t>
                </a:r>
                <a:r>
                  <a:rPr lang="en-US" altLang="zh-CN" sz="4400" i="1" dirty="0">
                    <a:solidFill>
                      <a:srgbClr val="FF9300"/>
                    </a:solidFill>
                    <a:latin typeface="Calibri" panose="020F0502020204030204" pitchFamily="34" charset="0"/>
                    <a:cs typeface="Calibri" panose="020F0502020204030204" pitchFamily="34" charset="0"/>
                  </a:rPr>
                  <a:t> </a:t>
                </a:r>
                <a:r>
                  <a:rPr lang="en-US" altLang="zh-CN" sz="2000" i="1" dirty="0">
                    <a:solidFill>
                      <a:srgbClr val="FF9300"/>
                    </a:solidFill>
                    <a:latin typeface="Calibri" panose="020F0502020204030204" pitchFamily="34" charset="0"/>
                    <a:cs typeface="Calibri" panose="020F0502020204030204" pitchFamily="34" charset="0"/>
                  </a:rPr>
                  <a:t>of world’s investment </a:t>
                </a:r>
                <a:r>
                  <a:rPr lang="en-US" altLang="zh-CN" sz="2000" dirty="0">
                    <a:solidFill>
                      <a:srgbClr val="FF9300"/>
                    </a:solidFill>
                    <a:latin typeface="Calibri" panose="020F0502020204030204" pitchFamily="34" charset="0"/>
                    <a:cs typeface="Calibri" panose="020F0502020204030204" pitchFamily="34" charset="0"/>
                  </a:rPr>
                  <a:t>funds</a:t>
                </a:r>
                <a:endParaRPr lang="en-US" altLang="zh-CN" sz="2800" dirty="0">
                  <a:solidFill>
                    <a:srgbClr val="FF9300"/>
                  </a:solidFill>
                  <a:latin typeface="Calibri" panose="020F0502020204030204" pitchFamily="34" charset="0"/>
                  <a:cs typeface="Calibri" panose="020F0502020204030204" pitchFamily="34" charset="0"/>
                </a:endParaRPr>
              </a:p>
            </p:txBody>
          </p:sp>
          <p:pic>
            <p:nvPicPr>
              <p:cNvPr id="27" name="图形 26" descr="功能区">
                <a:extLst>
                  <a:ext uri="{FF2B5EF4-FFF2-40B4-BE49-F238E27FC236}">
                    <a16:creationId xmlns:a16="http://schemas.microsoft.com/office/drawing/2014/main" id="{C351708A-5066-174B-867E-416D9E44E8B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2273" y="4359470"/>
                <a:ext cx="904288" cy="904288"/>
              </a:xfrm>
              <a:prstGeom prst="rect">
                <a:avLst/>
              </a:prstGeom>
            </p:spPr>
          </p:pic>
          <p:sp>
            <p:nvSpPr>
              <p:cNvPr id="28" name="文本框 27">
                <a:extLst>
                  <a:ext uri="{FF2B5EF4-FFF2-40B4-BE49-F238E27FC236}">
                    <a16:creationId xmlns:a16="http://schemas.microsoft.com/office/drawing/2014/main" id="{7FD06A7A-3E6F-4A4C-B3E7-8485505825B1}"/>
                  </a:ext>
                </a:extLst>
              </p:cNvPr>
              <p:cNvSpPr txBox="1"/>
              <p:nvPr/>
            </p:nvSpPr>
            <p:spPr>
              <a:xfrm>
                <a:off x="1568033" y="4485692"/>
                <a:ext cx="2309136" cy="830997"/>
              </a:xfrm>
              <a:prstGeom prst="rect">
                <a:avLst/>
              </a:prstGeom>
              <a:noFill/>
            </p:spPr>
            <p:txBody>
              <a:bodyPr wrap="square" rtlCol="0">
                <a:spAutoFit/>
              </a:bodyPr>
              <a:lstStyle/>
              <a:p>
                <a:r>
                  <a:rPr lang="en-US" altLang="zh-CN" sz="2400" b="1" i="1" dirty="0">
                    <a:solidFill>
                      <a:srgbClr val="FF9300"/>
                    </a:solidFill>
                    <a:latin typeface="Calibri" panose="020F0502020204030204" pitchFamily="34" charset="0"/>
                    <a:cs typeface="Calibri" panose="020F0502020204030204" pitchFamily="34" charset="0"/>
                  </a:rPr>
                  <a:t>ESG </a:t>
                </a:r>
                <a:br>
                  <a:rPr lang="en-US" altLang="zh-CN" sz="2400" b="1" i="1" dirty="0">
                    <a:solidFill>
                      <a:srgbClr val="FF9300"/>
                    </a:solidFill>
                    <a:latin typeface="Calibri" panose="020F0502020204030204" pitchFamily="34" charset="0"/>
                    <a:cs typeface="Calibri" panose="020F0502020204030204" pitchFamily="34" charset="0"/>
                  </a:rPr>
                </a:br>
                <a:r>
                  <a:rPr lang="en-US" altLang="zh-CN" sz="2400" b="1" i="1" dirty="0">
                    <a:solidFill>
                      <a:srgbClr val="FF9300"/>
                    </a:solidFill>
                    <a:latin typeface="Calibri" panose="020F0502020204030204" pitchFamily="34" charset="0"/>
                    <a:cs typeface="Calibri" panose="020F0502020204030204" pitchFamily="34" charset="0"/>
                  </a:rPr>
                  <a:t>credential</a:t>
                </a:r>
                <a:endParaRPr lang="zh-CN" altLang="en-US" sz="2400" b="1" i="1" dirty="0">
                  <a:solidFill>
                    <a:srgbClr val="FF9300"/>
                  </a:solidFill>
                  <a:latin typeface="Calibri" panose="020F0502020204030204" pitchFamily="34" charset="0"/>
                  <a:cs typeface="Calibri" panose="020F0502020204030204" pitchFamily="34" charset="0"/>
                </a:endParaRPr>
              </a:p>
            </p:txBody>
          </p:sp>
        </p:grpSp>
      </p:grpSp>
      <p:pic>
        <p:nvPicPr>
          <p:cNvPr id="29" name="图片 28" descr="图片包含 游戏机&#10;&#10;描述已自动生成">
            <a:extLst>
              <a:ext uri="{FF2B5EF4-FFF2-40B4-BE49-F238E27FC236}">
                <a16:creationId xmlns:a16="http://schemas.microsoft.com/office/drawing/2014/main" id="{63C740CD-DAFC-48EC-8A60-9C7C8122957A}"/>
              </a:ext>
            </a:extLst>
          </p:cNvPr>
          <p:cNvPicPr>
            <a:picLocks noChangeAspect="1"/>
          </p:cNvPicPr>
          <p:nvPr/>
        </p:nvPicPr>
        <p:blipFill rotWithShape="1">
          <a:blip r:embed="rId15" cstate="print">
            <a:duotone>
              <a:schemeClr val="accent4">
                <a:shade val="45000"/>
                <a:satMod val="135000"/>
              </a:schemeClr>
              <a:prstClr val="white"/>
            </a:duotone>
            <a:extLst>
              <a:ext uri="{28A0092B-C50C-407E-A947-70E740481C1C}">
                <a14:useLocalDpi xmlns:a14="http://schemas.microsoft.com/office/drawing/2010/main" val="0"/>
              </a:ext>
            </a:extLst>
          </a:blip>
          <a:srcRect l="11368" t="14718" r="10028" b="15024"/>
          <a:stretch/>
        </p:blipFill>
        <p:spPr>
          <a:xfrm>
            <a:off x="11663507" y="146843"/>
            <a:ext cx="341260" cy="305035"/>
          </a:xfrm>
          <a:prstGeom prst="rect">
            <a:avLst/>
          </a:prstGeom>
        </p:spPr>
      </p:pic>
      <p:sp>
        <p:nvSpPr>
          <p:cNvPr id="30" name="文本框 29">
            <a:extLst>
              <a:ext uri="{FF2B5EF4-FFF2-40B4-BE49-F238E27FC236}">
                <a16:creationId xmlns:a16="http://schemas.microsoft.com/office/drawing/2014/main" id="{0725BFE6-55F3-4876-B21E-3B8C6985F72D}"/>
              </a:ext>
            </a:extLst>
          </p:cNvPr>
          <p:cNvSpPr txBox="1"/>
          <p:nvPr/>
        </p:nvSpPr>
        <p:spPr>
          <a:xfrm>
            <a:off x="10470468" y="86242"/>
            <a:ext cx="1347210" cy="400110"/>
          </a:xfrm>
          <a:prstGeom prst="rect">
            <a:avLst/>
          </a:prstGeom>
          <a:noFill/>
        </p:spPr>
        <p:txBody>
          <a:bodyPr wrap="square" rtlCol="0" anchor="t" anchorCtr="0">
            <a:spAutoFit/>
          </a:bodyPr>
          <a:lstStyle/>
          <a:p>
            <a:pPr algn="ctr"/>
            <a:r>
              <a:rPr lang="en-US" altLang="zh-CN" sz="2000" dirty="0">
                <a:solidFill>
                  <a:schemeClr val="accent4"/>
                </a:solidFill>
                <a:latin typeface="Calibri" panose="020F0502020204030204" pitchFamily="34" charset="0"/>
                <a:cs typeface="Calibri" panose="020F0502020204030204" pitchFamily="34" charset="0"/>
              </a:rPr>
              <a:t>Next page</a:t>
            </a:r>
            <a:endParaRPr lang="zh-CN" altLang="en-US" sz="2000" dirty="0">
              <a:solidFill>
                <a:schemeClr val="accent4"/>
              </a:solidFill>
              <a:latin typeface="Calibri" panose="020F0502020204030204" pitchFamily="34" charset="0"/>
              <a:cs typeface="Calibri" panose="020F0502020204030204" pitchFamily="34" charset="0"/>
            </a:endParaRPr>
          </a:p>
        </p:txBody>
      </p:sp>
      <p:sp>
        <p:nvSpPr>
          <p:cNvPr id="31" name="矩形 30">
            <a:hlinkClick r:id="" action="ppaction://hlinkshowjump?jump=nextslide"/>
            <a:extLst>
              <a:ext uri="{FF2B5EF4-FFF2-40B4-BE49-F238E27FC236}">
                <a16:creationId xmlns:a16="http://schemas.microsoft.com/office/drawing/2014/main" id="{AF84F09B-C07F-49C8-915F-359C993F6556}"/>
              </a:ext>
            </a:extLst>
          </p:cNvPr>
          <p:cNvSpPr/>
          <p:nvPr/>
        </p:nvSpPr>
        <p:spPr>
          <a:xfrm>
            <a:off x="10588625" y="120650"/>
            <a:ext cx="1473200" cy="365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solidFill>
            </a:endParaRPr>
          </a:p>
        </p:txBody>
      </p:sp>
    </p:spTree>
    <p:custDataLst>
      <p:tags r:id="rId1"/>
    </p:custDataLst>
    <p:extLst>
      <p:ext uri="{BB962C8B-B14F-4D97-AF65-F5344CB8AC3E}">
        <p14:creationId xmlns:p14="http://schemas.microsoft.com/office/powerpoint/2010/main" val="2739648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4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80">
                                          <p:stCondLst>
                                            <p:cond delay="0"/>
                                          </p:stCondLst>
                                        </p:cTn>
                                        <p:tgtEl>
                                          <p:spTgt spid="4"/>
                                        </p:tgtEl>
                                      </p:cBhvr>
                                    </p:animEffect>
                                    <p:anim calcmode="lin" valueType="num">
                                      <p:cBhvr>
                                        <p:cTn id="1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5" dur="26">
                                          <p:stCondLst>
                                            <p:cond delay="650"/>
                                          </p:stCondLst>
                                        </p:cTn>
                                        <p:tgtEl>
                                          <p:spTgt spid="4"/>
                                        </p:tgtEl>
                                      </p:cBhvr>
                                      <p:to x="100000" y="60000"/>
                                    </p:animScale>
                                    <p:animScale>
                                      <p:cBhvr>
                                        <p:cTn id="16" dur="166" decel="50000">
                                          <p:stCondLst>
                                            <p:cond delay="676"/>
                                          </p:stCondLst>
                                        </p:cTn>
                                        <p:tgtEl>
                                          <p:spTgt spid="4"/>
                                        </p:tgtEl>
                                      </p:cBhvr>
                                      <p:to x="100000" y="100000"/>
                                    </p:animScale>
                                    <p:animScale>
                                      <p:cBhvr>
                                        <p:cTn id="17" dur="26">
                                          <p:stCondLst>
                                            <p:cond delay="1312"/>
                                          </p:stCondLst>
                                        </p:cTn>
                                        <p:tgtEl>
                                          <p:spTgt spid="4"/>
                                        </p:tgtEl>
                                      </p:cBhvr>
                                      <p:to x="100000" y="80000"/>
                                    </p:animScale>
                                    <p:animScale>
                                      <p:cBhvr>
                                        <p:cTn id="18" dur="166" decel="50000">
                                          <p:stCondLst>
                                            <p:cond delay="1338"/>
                                          </p:stCondLst>
                                        </p:cTn>
                                        <p:tgtEl>
                                          <p:spTgt spid="4"/>
                                        </p:tgtEl>
                                      </p:cBhvr>
                                      <p:to x="100000" y="100000"/>
                                    </p:animScale>
                                    <p:animScale>
                                      <p:cBhvr>
                                        <p:cTn id="19" dur="26">
                                          <p:stCondLst>
                                            <p:cond delay="1642"/>
                                          </p:stCondLst>
                                        </p:cTn>
                                        <p:tgtEl>
                                          <p:spTgt spid="4"/>
                                        </p:tgtEl>
                                      </p:cBhvr>
                                      <p:to x="100000" y="90000"/>
                                    </p:animScale>
                                    <p:animScale>
                                      <p:cBhvr>
                                        <p:cTn id="20" dur="166" decel="50000">
                                          <p:stCondLst>
                                            <p:cond delay="1668"/>
                                          </p:stCondLst>
                                        </p:cTn>
                                        <p:tgtEl>
                                          <p:spTgt spid="4"/>
                                        </p:tgtEl>
                                      </p:cBhvr>
                                      <p:to x="100000" y="100000"/>
                                    </p:animScale>
                                    <p:animScale>
                                      <p:cBhvr>
                                        <p:cTn id="21" dur="26">
                                          <p:stCondLst>
                                            <p:cond delay="1808"/>
                                          </p:stCondLst>
                                        </p:cTn>
                                        <p:tgtEl>
                                          <p:spTgt spid="4"/>
                                        </p:tgtEl>
                                      </p:cBhvr>
                                      <p:to x="100000" y="95000"/>
                                    </p:animScale>
                                    <p:animScale>
                                      <p:cBhvr>
                                        <p:cTn id="22" dur="166" decel="50000">
                                          <p:stCondLst>
                                            <p:cond delay="1834"/>
                                          </p:stCondLst>
                                        </p:cTn>
                                        <p:tgtEl>
                                          <p:spTgt spid="4"/>
                                        </p:tgtEl>
                                      </p:cBhvr>
                                      <p:to x="100000" y="100000"/>
                                    </p:animScale>
                                  </p:childTnLst>
                                </p:cTn>
                              </p:par>
                              <p:par>
                                <p:cTn id="23" presetID="6" presetClass="entr" presetSubtype="16" fill="hold" grpId="1" nodeType="withEffect">
                                  <p:stCondLst>
                                    <p:cond delay="6500"/>
                                  </p:stCondLst>
                                  <p:childTnLst>
                                    <p:set>
                                      <p:cBhvr>
                                        <p:cTn id="24" dur="1" fill="hold">
                                          <p:stCondLst>
                                            <p:cond delay="0"/>
                                          </p:stCondLst>
                                        </p:cTn>
                                        <p:tgtEl>
                                          <p:spTgt spid="55"/>
                                        </p:tgtEl>
                                        <p:attrNameLst>
                                          <p:attrName>style.visibility</p:attrName>
                                        </p:attrNameLst>
                                      </p:cBhvr>
                                      <p:to>
                                        <p:strVal val="visible"/>
                                      </p:to>
                                    </p:set>
                                    <p:animEffect transition="in" filter="circle(in)">
                                      <p:cBhvr>
                                        <p:cTn id="25" dur="2000"/>
                                        <p:tgtEl>
                                          <p:spTgt spid="55"/>
                                        </p:tgtEl>
                                      </p:cBhvr>
                                    </p:animEffect>
                                  </p:childTnLst>
                                </p:cTn>
                              </p:par>
                              <p:par>
                                <p:cTn id="26" presetID="6" presetClass="entr" presetSubtype="16" fill="hold" grpId="1" nodeType="withEffect">
                                  <p:stCondLst>
                                    <p:cond delay="9000"/>
                                  </p:stCondLst>
                                  <p:childTnLst>
                                    <p:set>
                                      <p:cBhvr>
                                        <p:cTn id="27" dur="1" fill="hold">
                                          <p:stCondLst>
                                            <p:cond delay="0"/>
                                          </p:stCondLst>
                                        </p:cTn>
                                        <p:tgtEl>
                                          <p:spTgt spid="56"/>
                                        </p:tgtEl>
                                        <p:attrNameLst>
                                          <p:attrName>style.visibility</p:attrName>
                                        </p:attrNameLst>
                                      </p:cBhvr>
                                      <p:to>
                                        <p:strVal val="visible"/>
                                      </p:to>
                                    </p:set>
                                    <p:animEffect transition="in" filter="circle(in)">
                                      <p:cBhvr>
                                        <p:cTn id="28" dur="2000"/>
                                        <p:tgtEl>
                                          <p:spTgt spid="56"/>
                                        </p:tgtEl>
                                      </p:cBhvr>
                                    </p:animEffect>
                                  </p:childTnLst>
                                </p:cTn>
                              </p:par>
                              <p:par>
                                <p:cTn id="29" presetID="6" presetClass="entr" presetSubtype="16" fill="hold" grpId="1" nodeType="withEffect">
                                  <p:stCondLst>
                                    <p:cond delay="11000"/>
                                  </p:stCondLst>
                                  <p:childTnLst>
                                    <p:set>
                                      <p:cBhvr>
                                        <p:cTn id="30" dur="1" fill="hold">
                                          <p:stCondLst>
                                            <p:cond delay="0"/>
                                          </p:stCondLst>
                                        </p:cTn>
                                        <p:tgtEl>
                                          <p:spTgt spid="43"/>
                                        </p:tgtEl>
                                        <p:attrNameLst>
                                          <p:attrName>style.visibility</p:attrName>
                                        </p:attrNameLst>
                                      </p:cBhvr>
                                      <p:to>
                                        <p:strVal val="visible"/>
                                      </p:to>
                                    </p:set>
                                    <p:animEffect transition="in" filter="circle(in)">
                                      <p:cBhvr>
                                        <p:cTn id="31" dur="2000"/>
                                        <p:tgtEl>
                                          <p:spTgt spid="43"/>
                                        </p:tgtEl>
                                      </p:cBhvr>
                                    </p:animEffect>
                                  </p:childTnLst>
                                </p:cTn>
                              </p:par>
                              <p:par>
                                <p:cTn id="32" presetID="21" presetClass="entr" presetSubtype="1" fill="hold" nodeType="withEffect">
                                  <p:stCondLst>
                                    <p:cond delay="3000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par>
                                <p:cTn id="35" presetID="1" presetClass="entr" presetSubtype="0" fill="hold" grpId="0" nodeType="withEffect">
                                  <p:stCondLst>
                                    <p:cond delay="2100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2100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21000"/>
                                  </p:stCondLst>
                                  <p:childTnLst>
                                    <p:set>
                                      <p:cBhvr>
                                        <p:cTn id="40" dur="1" fill="hold">
                                          <p:stCondLst>
                                            <p:cond delay="0"/>
                                          </p:stCondLst>
                                        </p:cTn>
                                        <p:tgtEl>
                                          <p:spTgt spid="57"/>
                                        </p:tgtEl>
                                        <p:attrNameLst>
                                          <p:attrName>style.visibility</p:attrName>
                                        </p:attrNameLst>
                                      </p:cBhvr>
                                      <p:to>
                                        <p:strVal val="visible"/>
                                      </p:to>
                                    </p:set>
                                  </p:childTnLst>
                                </p:cTn>
                              </p:par>
                              <p:par>
                                <p:cTn id="41" presetID="0" presetClass="path" presetSubtype="0" accel="50000" decel="50000" fill="hold" grpId="0" nodeType="withEffect">
                                  <p:stCondLst>
                                    <p:cond delay="22000"/>
                                  </p:stCondLst>
                                  <p:childTnLst>
                                    <p:animMotion origin="layout" path="M 5.55112E-17 -1.11111E-6 L 5.55112E-17 0.00023 C 0.00221 -0.00324 0.00443 -0.00671 0.0069 -0.00995 C 0.0082 -0.0118 0.00938 -0.01389 0.01081 -0.01505 C 0.01081 -0.01528 0.01836 -0.01921 0.01979 -0.02014 L 0.02292 -0.02176 C 0.02383 -0.02245 0.02487 -0.02292 0.02591 -0.02338 C 0.0276 -0.02454 0.02917 -0.02592 0.03086 -0.02685 C 0.03255 -0.02755 0.03411 -0.02801 0.03581 -0.02847 C 0.04049 -0.03657 0.03477 -0.02755 0.04596 -0.03518 C 0.0474 -0.03634 0.04909 -0.03796 0.05078 -0.03842 C 0.06784 -0.04467 0.07005 -0.04467 0.08385 -0.04699 C 0.08698 -0.04838 0.09414 -0.05162 0.09792 -0.05208 C 0.1082 -0.05301 0.11849 -0.05324 0.12891 -0.05347 C 0.17669 -0.05092 0.14401 -0.05555 0.16888 -0.04861 C 0.17148 -0.04792 0.17409 -0.04768 0.17669 -0.04699 C 0.18424 -0.04491 0.1793 -0.04606 0.18477 -0.04352 C 0.18737 -0.04236 0.19284 -0.04028 0.19284 -0.04005 C 0.19544 -0.03819 0.1987 -0.03704 0.20078 -0.03356 C 0.20182 -0.03194 0.2026 -0.03009 0.20378 -0.02847 C 0.20573 -0.02592 0.20977 -0.02176 0.20977 -0.02153 C 0.21016 -0.02014 0.21003 -0.01805 0.21068 -0.0169 C 0.21224 -0.01435 0.21406 -0.01342 0.21576 -0.0118 C 0.21667 -0.01065 0.21784 -0.00949 0.21875 -0.00833 C 0.21953 -0.00671 0.22018 -0.00509 0.22083 -0.00324 C 0.22227 0.00162 0.22253 0.00602 0.22474 0.01019 C 0.22552 0.01158 0.22682 0.01227 0.22773 0.01343 C 0.22813 0.01574 0.22826 0.01806 0.22878 0.02014 C 0.22995 0.02477 0.23177 0.02894 0.23281 0.03357 C 0.23307 0.03519 0.23346 0.03681 0.23372 0.03866 C 0.23424 0.0412 0.23411 0.04445 0.23477 0.04699 C 0.23555 0.05 0.23685 0.05255 0.23776 0.05533 C 0.23828 0.05695 0.23841 0.0588 0.2388 0.06042 C 0.23932 0.06875 0.23958 0.07454 0.24076 0.08241 C 0.24102 0.08403 0.24141 0.08565 0.2418 0.08727 C 0.24401 0.10972 0.24193 0.08727 0.24375 0.12755 C 0.24427 0.14028 0.24453 0.14074 0.2457 0.15116 C 0.24883 0.23658 0.24779 0.18912 0.24779 0.29398 " pathEditMode="relative" rAng="0" ptsTypes="AAAAAAAAAAAAAAAAAAAAAAAAAAAAAAAAAAAAAA">
                                      <p:cBhvr>
                                        <p:cTn id="42" dur="1000" fill="hold"/>
                                        <p:tgtEl>
                                          <p:spTgt spid="55"/>
                                        </p:tgtEl>
                                        <p:attrNameLst>
                                          <p:attrName>ppt_x</p:attrName>
                                          <p:attrName>ppt_y</p:attrName>
                                        </p:attrNameLst>
                                      </p:cBhvr>
                                      <p:rCtr x="12396" y="12014"/>
                                    </p:animMotion>
                                  </p:childTnLst>
                                </p:cTn>
                              </p:par>
                              <p:par>
                                <p:cTn id="43" presetID="0" presetClass="path" presetSubtype="0" accel="50000" decel="50000" fill="hold" grpId="0" nodeType="withEffect">
                                  <p:stCondLst>
                                    <p:cond delay="23000"/>
                                  </p:stCondLst>
                                  <p:childTnLst>
                                    <p:animMotion origin="layout" path="M 5.55112E-17 -0.00023 L 5.55112E-17 0.00023 C 0.01237 -0.02778 -0.00091 -0.00023 0.00742 -0.01528 C 0.01484 -0.02871 0.00599 -0.01459 0.01315 -0.0257 C 0.0138 -0.02778 0.01432 -0.02963 0.0151 -0.03172 C 0.01549 -0.03264 0.01641 -0.03357 0.01706 -0.03449 C 0.02253 -0.04514 0.01745 -0.03681 0.02174 -0.04352 C 0.02708 -0.05996 0.01901 -0.03704 0.02839 -0.05533 C 0.02982 -0.05811 0.03008 -0.06158 0.03125 -0.06436 C 0.03164 -0.06551 0.03255 -0.06644 0.0332 -0.06736 C 0.03516 -0.06991 0.03698 -0.07223 0.03893 -0.07477 C 0.03932 -0.07616 0.03945 -0.07778 0.03984 -0.07917 C 0.04206 -0.08496 0.04688 -0.09167 0.04948 -0.09561 C 0.05 -0.09653 0.05065 -0.09746 0.0513 -0.09861 C 0.0526 -0.10093 0.05378 -0.10371 0.05508 -0.10602 C 0.05625 -0.10811 0.05781 -0.10996 0.05898 -0.11204 C 0.05977 -0.1132 0.06016 -0.11505 0.06094 -0.11644 C 0.06224 -0.11875 0.06419 -0.12014 0.06563 -0.12246 C 0.06641 -0.12361 0.0668 -0.12547 0.06745 -0.12686 C 0.07318 -0.13727 0.06745 -0.12385 0.07422 -0.13889 C 0.07526 -0.14121 0.07591 -0.14398 0.07708 -0.1463 C 0.07839 -0.14885 0.08073 -0.15047 0.0819 -0.15371 C 0.08281 -0.15602 0.08346 -0.15903 0.08477 -0.16111 C 0.08724 -0.16505 0.09336 -0.17153 0.09336 -0.1713 C 0.09388 -0.17292 0.0944 -0.17454 0.09518 -0.17593 C 0.10378 -0.18936 0.09661 -0.17662 0.10273 -0.18496 C 0.10417 -0.18681 0.10508 -0.18936 0.10664 -0.19074 C 0.10964 -0.19398 0.11328 -0.19491 0.11615 -0.19838 C 0.11745 -0.19977 0.11862 -0.20162 0.12005 -0.20278 C 0.12292 -0.20533 0.12539 -0.20602 0.12865 -0.20718 C 0.13581 -0.21551 0.12865 -0.20857 0.13919 -0.2132 C 0.14049 -0.21366 0.14167 -0.21528 0.14284 -0.21621 C 0.14505 -0.21783 0.14727 -0.21875 0.14948 -0.22061 C 0.15065 -0.2213 0.15143 -0.22269 0.15234 -0.22361 C 0.15612 -0.22639 0.1599 -0.22871 0.16393 -0.23102 C 0.16549 -0.23195 0.16693 -0.23334 0.16862 -0.23403 L 0.17813 -0.23843 C 0.17943 -0.23889 0.1806 -0.23936 0.1819 -0.23982 C 0.18294 -0.24051 0.18385 -0.24121 0.1849 -0.24144 C 0.18958 -0.24213 0.1944 -0.24236 0.19922 -0.24283 C 0.21237 -0.24815 0.19193 -0.24028 0.20781 -0.24584 C 0.21029 -0.24676 0.21276 -0.24792 0.21536 -0.24885 C 0.2168 -0.24885 0.22865 -0.25 0.23346 -0.24584 C 0.23451 -0.24514 0.23542 -0.24398 0.23633 -0.24283 C 0.23685 -0.24144 0.2375 -0.23982 0.23828 -0.23843 C 0.23945 -0.23588 0.24089 -0.2338 0.24206 -0.23102 C 0.2457 -0.2213 0.24141 -0.225 0.24688 -0.22199 C 0.25 -0.21181 0.24766 -0.21736 0.25638 -0.20718 L 0.25638 -0.20695 C 0.26211 -0.19352 0.25482 -0.21042 0.26016 -0.19977 C 0.26081 -0.19838 0.2612 -0.19676 0.26211 -0.19537 C 0.26315 -0.19306 0.26445 -0.19167 0.26602 -0.18936 C 0.26654 -0.18797 0.26706 -0.18611 0.26784 -0.18496 C 0.27227 -0.17662 0.27201 -0.17755 0.2763 -0.17292 C 0.27708 -0.17061 0.27747 -0.16783 0.27813 -0.16551 C 0.27878 -0.16436 0.27969 -0.16366 0.28008 -0.1625 C 0.2819 -0.15949 0.28385 -0.1551 0.28581 -0.15209 C 0.28711 -0.15047 0.28841 -0.14931 0.28984 -0.14769 C 0.29089 -0.1463 0.29167 -0.14445 0.29258 -0.14329 C 0.29349 -0.1419 0.29453 -0.14144 0.29544 -0.14028 C 0.29701 -0.13797 0.29935 -0.13588 0.30039 -0.13264 C 0.30273 -0.12523 0.30104 -0.12801 0.30482 -0.12385 C 0.30768 -0.11111 0.30378 -0.12662 0.30768 -0.11644 C 0.31159 -0.10672 0.30573 -0.11644 0.31081 -0.10903 " pathEditMode="relative" rAng="0" ptsTypes="AAAAAAAAAAAAAAAAAAAAAAAAAAAAAAAAAAAAAAAAAAAAAAAAAAAAAAAAAAAAAAAA">
                                      <p:cBhvr>
                                        <p:cTn id="44" dur="1000" fill="hold"/>
                                        <p:tgtEl>
                                          <p:spTgt spid="56"/>
                                        </p:tgtEl>
                                        <p:attrNameLst>
                                          <p:attrName>ppt_x</p:attrName>
                                          <p:attrName>ppt_y</p:attrName>
                                        </p:attrNameLst>
                                      </p:cBhvr>
                                      <p:rCtr x="15534" y="-12431"/>
                                    </p:animMotion>
                                  </p:childTnLst>
                                </p:cTn>
                              </p:par>
                              <p:par>
                                <p:cTn id="45" presetID="0" presetClass="path" presetSubtype="0" accel="50000" decel="50000" fill="hold" grpId="0" nodeType="withEffect">
                                  <p:stCondLst>
                                    <p:cond delay="24000"/>
                                  </p:stCondLst>
                                  <p:childTnLst>
                                    <p:animMotion origin="layout" path="M 5.55112E-17 -7.40741E-7 L 5.55112E-17 0.00023 C 0.00026 -0.01481 0.00039 -0.0294 0.00104 -0.04375 C 0.00104 -0.0456 0.00182 -0.04745 0.00208 -0.0493 C 0.0026 -0.05301 0.00404 -0.06921 0.0043 -0.07245 C 0.00469 -0.08241 0.00482 -0.09236 0.00534 -0.10231 C 0.00547 -0.1044 0.00625 -0.10602 0.00651 -0.10787 C 0.00703 -0.11458 0.0069 -0.12176 0.00755 -0.12847 C 0.00807 -0.13333 0.00911 -0.13843 0.00977 -0.14352 C 0.01055 -0.14977 0.01094 -0.15625 0.01185 -0.1625 C 0.01263 -0.16736 0.01367 -0.17176 0.01406 -0.17616 C 0.01458 -0.18287 0.01497 -0.19097 0.01628 -0.19792 C 0.01654 -0.1993 0.01693 -0.20069 0.01732 -0.20231 C 0.01966 -0.21944 0.01628 -0.20231 0.02161 -0.21574 C 0.02279 -0.21852 0.02357 -0.22917 0.02383 -0.23079 C 0.02474 -0.23542 0.0263 -0.24028 0.02826 -0.24421 C 0.02891 -0.24583 0.02969 -0.24699 0.03034 -0.24861 C 0.03112 -0.25208 0.03138 -0.25579 0.03255 -0.25926 C 0.03333 -0.26157 0.03398 -0.26389 0.03477 -0.2662 C 0.03542 -0.26805 0.0362 -0.26968 0.03685 -0.27153 C 0.03737 -0.27292 0.0375 -0.2743 0.03802 -0.27569 C 0.03893 -0.2787 0.04023 -0.28102 0.04128 -0.28403 C 0.04167 -0.28542 0.0418 -0.2868 0.04232 -0.28819 C 0.04297 -0.28958 0.04388 -0.29074 0.04453 -0.29213 C 0.04505 -0.29329 0.04518 -0.29468 0.04557 -0.2963 C 0.04622 -0.29861 0.04688 -0.30093 0.04779 -0.30301 C 0.04831 -0.3044 0.04935 -0.30555 0.05 -0.30694 C 0.05052 -0.30833 0.05052 -0.30972 0.05104 -0.31111 C 0.05169 -0.31319 0.05247 -0.31481 0.05326 -0.31667 C 0.0543 -0.31898 0.05547 -0.32106 0.05651 -0.32361 C 0.06094 -0.33495 0.05352 -0.31991 0.05977 -0.33171 C 0.06016 -0.33403 0.06029 -0.33634 0.06081 -0.33843 C 0.06198 -0.34305 0.06406 -0.3456 0.06628 -0.3493 C 0.06771 -0.35486 0.06745 -0.35463 0.07057 -0.36042 C 0.07122 -0.36134 0.07201 -0.36204 0.07279 -0.36319 C 0.07396 -0.36759 0.07383 -0.36782 0.07604 -0.37268 C 0.07669 -0.37407 0.07734 -0.37546 0.07826 -0.37662 C 0.07917 -0.37778 0.08034 -0.37847 0.08151 -0.3794 C 0.08216 -0.38125 0.08307 -0.3831 0.08359 -0.38495 C 0.08411 -0.38611 0.08411 -0.38773 0.08477 -0.38889 C 0.08594 -0.39097 0.08763 -0.39259 0.08906 -0.39444 C 0.08984 -0.39537 0.09063 -0.39606 0.09128 -0.39722 C 0.09232 -0.39884 0.09349 -0.40069 0.09453 -0.40278 C 0.09531 -0.40393 0.0957 -0.40555 0.09674 -0.40671 C 0.09753 -0.40764 0.09883 -0.40764 0.1 -0.4081 L 0.1043 -0.41343 C 0.10508 -0.41435 0.1056 -0.41574 0.10651 -0.4162 C 0.11198 -0.41968 0.10951 -0.41782 0.11406 -0.42153 C 0.12096 -0.4213 0.12786 -0.42153 0.13477 -0.42037 C 0.13607 -0.42014 0.13685 -0.41829 0.13802 -0.41759 C 0.14284 -0.41412 0.14206 -0.41505 0.14779 -0.41343 C 0.16146 -0.40324 0.14531 -0.41435 0.15872 -0.4081 C 0.1599 -0.40764 0.16081 -0.40602 0.16198 -0.40532 C 0.16289 -0.40463 0.16406 -0.4044 0.16523 -0.40393 C 0.16589 -0.40278 0.1668 -0.40139 0.16732 -0.4 C 0.16966 -0.39398 0.1668 -0.39699 0.17057 -0.39051 C 0.17148 -0.38889 0.17279 -0.38773 0.17383 -0.38611 C 0.17643 -0.37685 0.17448 -0.38009 0.17826 -0.37546 C 0.17956 -0.36875 0.17865 -0.37153 0.18047 -0.36713 " pathEditMode="relative" rAng="0" ptsTypes="AAAAAAAAAAAAAAAAAAAAAAAAAAAAAAAAAAAAAAAAAAAAAAAAAAAAAAAAAAA">
                                      <p:cBhvr>
                                        <p:cTn id="46" dur="1000" fill="hold"/>
                                        <p:tgtEl>
                                          <p:spTgt spid="43"/>
                                        </p:tgtEl>
                                        <p:attrNameLst>
                                          <p:attrName>ppt_x</p:attrName>
                                          <p:attrName>ppt_y</p:attrName>
                                        </p:attrNameLst>
                                      </p:cBhvr>
                                      <p:rCtr x="9023" y="-21065"/>
                                    </p:animMotion>
                                  </p:childTnLst>
                                </p:cTn>
                              </p:par>
                              <p:par>
                                <p:cTn id="47" presetID="1" presetClass="entr" presetSubtype="0" fill="hold" grpId="0" nodeType="withEffect">
                                  <p:stCondLst>
                                    <p:cond delay="48000"/>
                                  </p:stCondLst>
                                  <p:childTnLst>
                                    <p:set>
                                      <p:cBhvr>
                                        <p:cTn id="48" dur="1" fill="hold">
                                          <p:stCondLst>
                                            <p:cond delay="0"/>
                                          </p:stCondLst>
                                        </p:cTn>
                                        <p:tgtEl>
                                          <p:spTgt spid="58"/>
                                        </p:tgtEl>
                                        <p:attrNameLst>
                                          <p:attrName>style.visibility</p:attrName>
                                        </p:attrNameLst>
                                      </p:cBhvr>
                                      <p:to>
                                        <p:strVal val="visible"/>
                                      </p:to>
                                    </p:set>
                                  </p:childTnLst>
                                </p:cTn>
                              </p:par>
                              <p:par>
                                <p:cTn id="49" presetID="2" presetClass="entr" presetSubtype="2" fill="hold" nodeType="withEffect">
                                  <p:stCondLst>
                                    <p:cond delay="4800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1000" fill="hold"/>
                                        <p:tgtEl>
                                          <p:spTgt spid="2"/>
                                        </p:tgtEl>
                                        <p:attrNameLst>
                                          <p:attrName>ppt_x</p:attrName>
                                        </p:attrNameLst>
                                      </p:cBhvr>
                                      <p:tavLst>
                                        <p:tav tm="0">
                                          <p:val>
                                            <p:strVal val="1+#ppt_w/2"/>
                                          </p:val>
                                        </p:tav>
                                        <p:tav tm="100000">
                                          <p:val>
                                            <p:strVal val="#ppt_x"/>
                                          </p:val>
                                        </p:tav>
                                      </p:tavLst>
                                    </p:anim>
                                    <p:anim calcmode="lin" valueType="num">
                                      <p:cBhvr additive="base">
                                        <p:cTn id="52" dur="1000" fill="hold"/>
                                        <p:tgtEl>
                                          <p:spTgt spid="2"/>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500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1+#ppt_w/2"/>
                                          </p:val>
                                        </p:tav>
                                        <p:tav tm="100000">
                                          <p:val>
                                            <p:strVal val="#ppt_x"/>
                                          </p:val>
                                        </p:tav>
                                      </p:tavLst>
                                    </p:anim>
                                    <p:anim calcmode="lin" valueType="num">
                                      <p:cBhvr additive="base">
                                        <p:cTn id="56" dur="1000" fill="hold"/>
                                        <p:tgtEl>
                                          <p:spTgt spid="6"/>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5150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1000" fill="hold"/>
                                        <p:tgtEl>
                                          <p:spTgt spid="8"/>
                                        </p:tgtEl>
                                        <p:attrNameLst>
                                          <p:attrName>ppt_x</p:attrName>
                                        </p:attrNameLst>
                                      </p:cBhvr>
                                      <p:tavLst>
                                        <p:tav tm="0">
                                          <p:val>
                                            <p:strVal val="1+#ppt_w/2"/>
                                          </p:val>
                                        </p:tav>
                                        <p:tav tm="100000">
                                          <p:val>
                                            <p:strVal val="#ppt_x"/>
                                          </p:val>
                                        </p:tav>
                                      </p:tavLst>
                                    </p:anim>
                                    <p:anim calcmode="lin" valueType="num">
                                      <p:cBhvr additive="base">
                                        <p:cTn id="60" dur="1000" fill="hold"/>
                                        <p:tgtEl>
                                          <p:spTgt spid="8"/>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5400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1000" fill="hold"/>
                                        <p:tgtEl>
                                          <p:spTgt spid="9"/>
                                        </p:tgtEl>
                                        <p:attrNameLst>
                                          <p:attrName>ppt_x</p:attrName>
                                        </p:attrNameLst>
                                      </p:cBhvr>
                                      <p:tavLst>
                                        <p:tav tm="0">
                                          <p:val>
                                            <p:strVal val="1+#ppt_w/2"/>
                                          </p:val>
                                        </p:tav>
                                        <p:tav tm="100000">
                                          <p:val>
                                            <p:strVal val="#ppt_x"/>
                                          </p:val>
                                        </p:tav>
                                      </p:tavLst>
                                    </p:anim>
                                    <p:anim calcmode="lin" valueType="num">
                                      <p:cBhvr additive="base">
                                        <p:cTn id="64" dur="1000" fill="hold"/>
                                        <p:tgtEl>
                                          <p:spTgt spid="9"/>
                                        </p:tgtEl>
                                        <p:attrNameLst>
                                          <p:attrName>ppt_y</p:attrName>
                                        </p:attrNameLst>
                                      </p:cBhvr>
                                      <p:tavLst>
                                        <p:tav tm="0">
                                          <p:val>
                                            <p:strVal val="#ppt_y"/>
                                          </p:val>
                                        </p:tav>
                                        <p:tav tm="100000">
                                          <p:val>
                                            <p:strVal val="#ppt_y"/>
                                          </p:val>
                                        </p:tav>
                                      </p:tavLst>
                                    </p:anim>
                                  </p:childTnLst>
                                </p:cTn>
                              </p:par>
                              <p:par>
                                <p:cTn id="65" presetID="1" presetClass="entr" presetSubtype="0" fill="hold" nodeType="withEffect">
                                  <p:stCondLst>
                                    <p:cond delay="5900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5900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nodePh="1">
                                  <p:stCondLst>
                                    <p:cond delay="59000"/>
                                  </p:stCondLst>
                                  <p:endCondLst>
                                    <p:cond evt="begin" delay="0">
                                      <p:tn val="69"/>
                                    </p:cond>
                                  </p:end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1" fill="hold" display="0">
                  <p:stCondLst>
                    <p:cond delay="indefinite"/>
                  </p:stCondLst>
                  <p:endCondLst>
                    <p:cond evt="onStopAudio" delay="0">
                      <p:tgtEl>
                        <p:sldTgt/>
                      </p:tgtEl>
                    </p:cond>
                  </p:endCondLst>
                </p:cTn>
                <p:tgtEl>
                  <p:spTgt spid="3"/>
                </p:tgtEl>
              </p:cMediaNode>
            </p:audio>
          </p:childTnLst>
        </p:cTn>
      </p:par>
    </p:tnLst>
    <p:bldLst>
      <p:bldP spid="38" grpId="0" animBg="1"/>
      <p:bldP spid="43" grpId="0" animBg="1"/>
      <p:bldP spid="43" grpId="1" animBg="1"/>
      <p:bldP spid="55" grpId="0" animBg="1"/>
      <p:bldP spid="55" grpId="1" animBg="1"/>
      <p:bldP spid="56" grpId="0" animBg="1"/>
      <p:bldP spid="56" grpId="1" animBg="1"/>
      <p:bldP spid="57" grpId="0" animBg="1"/>
      <p:bldP spid="58" grpId="0" animBg="1"/>
      <p:bldP spid="4"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3DA98C6C-08FC-4862-A7F3-28984249D671}"/>
              </a:ext>
            </a:extLst>
          </p:cNvPr>
          <p:cNvSpPr>
            <a:spLocks noGrp="1"/>
          </p:cNvSpPr>
          <p:nvPr>
            <p:ph type="sldNum" sz="quarter" idx="12"/>
          </p:nvPr>
        </p:nvSpPr>
        <p:spPr/>
        <p:txBody>
          <a:bodyPr/>
          <a:lstStyle/>
          <a:p>
            <a:fld id="{565CE74E-AB26-4998-AD42-012C4C1AD076}" type="slidenum">
              <a:rPr lang="zh-CN" altLang="en-US" smtClean="0"/>
              <a:t>3</a:t>
            </a:fld>
            <a:endParaRPr lang="zh-CN" altLang="en-US"/>
          </a:p>
        </p:txBody>
      </p:sp>
      <p:sp>
        <p:nvSpPr>
          <p:cNvPr id="9" name="任意多边形: 形状 8">
            <a:extLst>
              <a:ext uri="{FF2B5EF4-FFF2-40B4-BE49-F238E27FC236}">
                <a16:creationId xmlns:a16="http://schemas.microsoft.com/office/drawing/2014/main" id="{81DD412C-C9E5-40D3-992B-2E35699BEDB3}"/>
              </a:ext>
            </a:extLst>
          </p:cNvPr>
          <p:cNvSpPr/>
          <p:nvPr/>
        </p:nvSpPr>
        <p:spPr>
          <a:xfrm rot="10951308" flipH="1">
            <a:off x="2643303" y="-929339"/>
            <a:ext cx="5261616" cy="5602873"/>
          </a:xfrm>
          <a:custGeom>
            <a:avLst/>
            <a:gdLst>
              <a:gd name="connsiteX0" fmla="*/ 1117558 w 5261616"/>
              <a:gd name="connsiteY0" fmla="*/ 0 h 5602873"/>
              <a:gd name="connsiteX1" fmla="*/ 5261616 w 5261616"/>
              <a:gd name="connsiteY1" fmla="*/ 4223049 h 5602873"/>
              <a:gd name="connsiteX2" fmla="*/ 5261616 w 5261616"/>
              <a:gd name="connsiteY2" fmla="*/ 4778896 h 5602873"/>
              <a:gd name="connsiteX3" fmla="*/ 4421933 w 5261616"/>
              <a:gd name="connsiteY3" fmla="*/ 5602873 h 5602873"/>
              <a:gd name="connsiteX4" fmla="*/ 0 w 5261616"/>
              <a:gd name="connsiteY4" fmla="*/ 1096655 h 5602873"/>
              <a:gd name="connsiteX5" fmla="*/ 1117558 w 5261616"/>
              <a:gd name="connsiteY5" fmla="*/ 0 h 560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1616" h="5602873">
                <a:moveTo>
                  <a:pt x="1117558" y="0"/>
                </a:moveTo>
                <a:lnTo>
                  <a:pt x="5261616" y="4223049"/>
                </a:lnTo>
                <a:lnTo>
                  <a:pt x="5261616" y="4778896"/>
                </a:lnTo>
                <a:lnTo>
                  <a:pt x="4421933" y="5602873"/>
                </a:lnTo>
                <a:lnTo>
                  <a:pt x="0" y="1096655"/>
                </a:lnTo>
                <a:lnTo>
                  <a:pt x="1117558" y="0"/>
                </a:lnTo>
                <a:close/>
              </a:path>
            </a:pathLst>
          </a:cu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0" name="组合 9">
            <a:extLst>
              <a:ext uri="{FF2B5EF4-FFF2-40B4-BE49-F238E27FC236}">
                <a16:creationId xmlns:a16="http://schemas.microsoft.com/office/drawing/2014/main" id="{4BAE8CE6-E845-4C99-A923-0BC82C0EEB62}"/>
              </a:ext>
            </a:extLst>
          </p:cNvPr>
          <p:cNvGrpSpPr/>
          <p:nvPr/>
        </p:nvGrpSpPr>
        <p:grpSpPr>
          <a:xfrm>
            <a:off x="-4163541" y="396"/>
            <a:ext cx="12464520" cy="4236134"/>
            <a:chOff x="-6280561" y="-1493588"/>
            <a:chExt cx="12464520" cy="4236134"/>
          </a:xfrm>
        </p:grpSpPr>
        <p:sp>
          <p:nvSpPr>
            <p:cNvPr id="11" name="三角形 3">
              <a:extLst>
                <a:ext uri="{FF2B5EF4-FFF2-40B4-BE49-F238E27FC236}">
                  <a16:creationId xmlns:a16="http://schemas.microsoft.com/office/drawing/2014/main" id="{01F385BA-FFE2-4658-B976-15EF609DE160}"/>
                </a:ext>
              </a:extLst>
            </p:cNvPr>
            <p:cNvSpPr/>
            <p:nvPr/>
          </p:nvSpPr>
          <p:spPr>
            <a:xfrm rot="10800000">
              <a:off x="-524342" y="-1493588"/>
              <a:ext cx="6339410" cy="3110753"/>
            </a:xfrm>
            <a:prstGeom prst="triangle">
              <a:avLst>
                <a:gd name="adj" fmla="val 52453"/>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梯形 11">
              <a:extLst>
                <a:ext uri="{FF2B5EF4-FFF2-40B4-BE49-F238E27FC236}">
                  <a16:creationId xmlns:a16="http://schemas.microsoft.com/office/drawing/2014/main" id="{D6FD6D8C-B162-456A-ACEB-7D312F405C78}"/>
                </a:ext>
              </a:extLst>
            </p:cNvPr>
            <p:cNvSpPr/>
            <p:nvPr/>
          </p:nvSpPr>
          <p:spPr>
            <a:xfrm rot="19056103">
              <a:off x="-6280561" y="1088188"/>
              <a:ext cx="12464520" cy="1654358"/>
            </a:xfrm>
            <a:prstGeom prst="trapezoid">
              <a:avLst>
                <a:gd name="adj" fmla="val 99604"/>
              </a:avLst>
            </a:prstGeom>
            <a:solidFill>
              <a:srgbClr val="FFE31B"/>
            </a:solidFill>
            <a:ln>
              <a:solidFill>
                <a:srgbClr val="FFE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n>
                  <a:solidFill>
                    <a:srgbClr val="FFD579"/>
                  </a:solidFill>
                </a:ln>
                <a:solidFill>
                  <a:srgbClr val="FFD579"/>
                </a:solidFill>
              </a:endParaRPr>
            </a:p>
          </p:txBody>
        </p:sp>
      </p:grpSp>
      <p:sp>
        <p:nvSpPr>
          <p:cNvPr id="13" name="矩形 12">
            <a:extLst>
              <a:ext uri="{FF2B5EF4-FFF2-40B4-BE49-F238E27FC236}">
                <a16:creationId xmlns:a16="http://schemas.microsoft.com/office/drawing/2014/main" id="{170C0393-1858-40EB-8799-31D4D132B4D1}"/>
              </a:ext>
            </a:extLst>
          </p:cNvPr>
          <p:cNvSpPr/>
          <p:nvPr/>
        </p:nvSpPr>
        <p:spPr>
          <a:xfrm>
            <a:off x="3351833" y="1018675"/>
            <a:ext cx="1800494" cy="646331"/>
          </a:xfrm>
          <a:prstGeom prst="rect">
            <a:avLst/>
          </a:prstGeom>
        </p:spPr>
        <p:txBody>
          <a:bodyPr wrap="none">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Module</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14" name="文本框 13">
            <a:extLst>
              <a:ext uri="{FF2B5EF4-FFF2-40B4-BE49-F238E27FC236}">
                <a16:creationId xmlns:a16="http://schemas.microsoft.com/office/drawing/2014/main" id="{807314F5-D3C1-43D0-A37F-8B529886509F}"/>
              </a:ext>
            </a:extLst>
          </p:cNvPr>
          <p:cNvSpPr txBox="1"/>
          <p:nvPr/>
        </p:nvSpPr>
        <p:spPr>
          <a:xfrm>
            <a:off x="3700477" y="1526506"/>
            <a:ext cx="1485900" cy="923330"/>
          </a:xfrm>
          <a:prstGeom prst="rect">
            <a:avLst/>
          </a:prstGeom>
          <a:noFill/>
        </p:spPr>
        <p:txBody>
          <a:bodyPr wrap="square" rtlCol="0">
            <a:spAutoFit/>
          </a:bodyPr>
          <a:lstStyle/>
          <a:p>
            <a:r>
              <a:rPr lang="zh-CN" altLang="en-US" sz="5400" b="1" dirty="0">
                <a:solidFill>
                  <a:schemeClr val="bg1"/>
                </a:solidFill>
                <a:latin typeface="+mj-lt"/>
              </a:rPr>
              <a:t>③</a:t>
            </a:r>
          </a:p>
        </p:txBody>
      </p:sp>
      <p:sp>
        <p:nvSpPr>
          <p:cNvPr id="15" name="文本框 6">
            <a:extLst>
              <a:ext uri="{FF2B5EF4-FFF2-40B4-BE49-F238E27FC236}">
                <a16:creationId xmlns:a16="http://schemas.microsoft.com/office/drawing/2014/main" id="{92622BDF-C0E5-4A73-9FE4-2B78BE724CFF}"/>
              </a:ext>
            </a:extLst>
          </p:cNvPr>
          <p:cNvSpPr txBox="1"/>
          <p:nvPr/>
        </p:nvSpPr>
        <p:spPr>
          <a:xfrm>
            <a:off x="4372053" y="3910167"/>
            <a:ext cx="6960175" cy="2062103"/>
          </a:xfrm>
          <a:prstGeom prst="rect">
            <a:avLst/>
          </a:prstGeom>
        </p:spPr>
        <p:txBody>
          <a:bodyPr wrap="none">
            <a:spAutoFit/>
          </a:bodyPr>
          <a:lstStyle>
            <a:defPPr>
              <a:defRPr lang="zh-CN"/>
            </a:defPPr>
            <a:lvl1pPr>
              <a:defRPr sz="2400" b="1">
                <a:latin typeface="Calibri" panose="020F0502020204030204" pitchFamily="34" charset="0"/>
                <a:cs typeface="Calibri" panose="020F0502020204030204" pitchFamily="34" charset="0"/>
              </a:defRPr>
            </a:lvl1pPr>
          </a:lstStyle>
          <a:p>
            <a:r>
              <a:rPr lang="en-US" sz="3200" dirty="0"/>
              <a:t>This is the end of sample presentation.</a:t>
            </a:r>
          </a:p>
          <a:p>
            <a:endParaRPr lang="en-US" sz="3200" dirty="0"/>
          </a:p>
          <a:p>
            <a:r>
              <a:rPr lang="en-US" sz="3200" dirty="0"/>
              <a:t>For the full version, please contact us to</a:t>
            </a:r>
            <a:br>
              <a:rPr lang="en-US" sz="3200" dirty="0"/>
            </a:br>
            <a:r>
              <a:rPr lang="en-US" sz="3200" dirty="0"/>
              <a:t>subscribe our </a:t>
            </a:r>
            <a:r>
              <a:rPr lang="en-US" sz="3200" dirty="0" err="1"/>
              <a:t>ESGi</a:t>
            </a:r>
            <a:r>
              <a:rPr lang="en-US" sz="3200" dirty="0"/>
              <a:t> service.</a:t>
            </a:r>
          </a:p>
        </p:txBody>
      </p:sp>
    </p:spTree>
    <p:extLst>
      <p:ext uri="{BB962C8B-B14F-4D97-AF65-F5344CB8AC3E}">
        <p14:creationId xmlns:p14="http://schemas.microsoft.com/office/powerpoint/2010/main" val="1375518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30">
            <a:extLst>
              <a:ext uri="{FF2B5EF4-FFF2-40B4-BE49-F238E27FC236}">
                <a16:creationId xmlns:a16="http://schemas.microsoft.com/office/drawing/2014/main" id="{C2BA6B72-5C9B-4C5C-965F-EB7E2867E2C3}"/>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sp>
        <p:nvSpPr>
          <p:cNvPr id="5" name="文本框 4">
            <a:extLst>
              <a:ext uri="{FF2B5EF4-FFF2-40B4-BE49-F238E27FC236}">
                <a16:creationId xmlns:a16="http://schemas.microsoft.com/office/drawing/2014/main" id="{FD80FA3D-6FEF-4BB5-A588-B6738B913BDF}"/>
              </a:ext>
            </a:extLst>
          </p:cNvPr>
          <p:cNvSpPr txBox="1"/>
          <p:nvPr/>
        </p:nvSpPr>
        <p:spPr>
          <a:xfrm>
            <a:off x="869949" y="606191"/>
            <a:ext cx="10071100" cy="3170099"/>
          </a:xfrm>
          <a:prstGeom prst="rect">
            <a:avLst/>
          </a:prstGeom>
          <a:noFill/>
        </p:spPr>
        <p:txBody>
          <a:bodyPr wrap="square" rtlCol="0">
            <a:spAutoFit/>
          </a:bodyPr>
          <a:lstStyle/>
          <a:p>
            <a:pPr lvl="0">
              <a:defRPr/>
            </a:pPr>
            <a:r>
              <a:rPr lang="en-US" altLang="zh-CN" sz="2000" dirty="0">
                <a:latin typeface="Calibri" panose="020F0502020204030204" pitchFamily="34" charset="0"/>
                <a:cs typeface="Calibri" panose="020F0502020204030204" pitchFamily="34" charset="0"/>
              </a:rPr>
              <a:t>Welcome! This is module 3 for learning how ESG can be integrated into investing. Let’s start!</a:t>
            </a:r>
          </a:p>
          <a:p>
            <a:pPr lvl="0">
              <a:defRPr/>
            </a:pPr>
            <a:r>
              <a:rPr lang="en-US" altLang="zh-CN" sz="2000" dirty="0">
                <a:latin typeface="Calibri" panose="020F0502020204030204" pitchFamily="34" charset="0"/>
                <a:cs typeface="Calibri" panose="020F0502020204030204" pitchFamily="34" charset="0"/>
              </a:rPr>
              <a:t>In this module, there are three major learning outcomes. First, we will talk about different levels of ESG integration in investing. Next, we will discuss how ESG techniques are integrated in equities, bonds and portfolios. Lastly, we will have a further look at the key drivers, barriers and important milestones for ESG integration development. Let’s start with our first section, ESG involvement.</a:t>
            </a:r>
          </a:p>
          <a:p>
            <a:pPr lvl="0">
              <a:defRPr/>
            </a:pPr>
            <a:endParaRPr lang="en-US" altLang="zh-CN" sz="2000" dirty="0">
              <a:latin typeface="Calibri" panose="020F0502020204030204" pitchFamily="34" charset="0"/>
              <a:cs typeface="Calibri" panose="020F0502020204030204" pitchFamily="34" charset="0"/>
            </a:endParaRPr>
          </a:p>
          <a:p>
            <a:pPr lvl="0">
              <a:defRPr/>
            </a:pPr>
            <a:endParaRPr lang="en-US" altLang="zh-CN" sz="2000" dirty="0">
              <a:latin typeface="Calibri" panose="020F0502020204030204" pitchFamily="34" charset="0"/>
              <a:cs typeface="Calibri" panose="020F0502020204030204" pitchFamily="34" charset="0"/>
            </a:endParaRPr>
          </a:p>
          <a:p>
            <a:pPr lvl="0">
              <a:defRPr/>
            </a:pPr>
            <a:endParaRPr lang="en-US" altLang="zh-CN" sz="2000" dirty="0">
              <a:latin typeface="Calibri" panose="020F0502020204030204" pitchFamily="34" charset="0"/>
              <a:cs typeface="Calibri" panose="020F0502020204030204" pitchFamily="34" charset="0"/>
            </a:endParaRPr>
          </a:p>
          <a:p>
            <a:pPr lvl="0">
              <a:defRPr/>
            </a:pPr>
            <a:endParaRPr lang="en-US" altLang="zh-CN" sz="2000" dirty="0">
              <a:latin typeface="Calibri" panose="020F0502020204030204" pitchFamily="34" charset="0"/>
              <a:cs typeface="Calibri" panose="020F0502020204030204" pitchFamily="34" charset="0"/>
            </a:endParaRPr>
          </a:p>
        </p:txBody>
      </p:sp>
      <p:sp>
        <p:nvSpPr>
          <p:cNvPr id="8" name="标题 1">
            <a:extLst>
              <a:ext uri="{FF2B5EF4-FFF2-40B4-BE49-F238E27FC236}">
                <a16:creationId xmlns:a16="http://schemas.microsoft.com/office/drawing/2014/main" id="{F378F810-04BD-4F53-91D9-9FAB813061AB}"/>
              </a:ext>
            </a:extLst>
          </p:cNvPr>
          <p:cNvSpPr>
            <a:spLocks noGrp="1"/>
          </p:cNvSpPr>
          <p:nvPr>
            <p:ph type="title"/>
          </p:nvPr>
        </p:nvSpPr>
        <p:spPr>
          <a:xfrm>
            <a:off x="869949" y="107950"/>
            <a:ext cx="9529109" cy="709613"/>
          </a:xfrm>
        </p:spPr>
        <p:txBody>
          <a:bodyPr/>
          <a:lstStyle/>
          <a:p>
            <a:r>
              <a:rPr lang="en-US" altLang="zh-CN" sz="2000" dirty="0"/>
              <a:t>Appendix: Script P0</a:t>
            </a:r>
            <a:br>
              <a:rPr lang="en-US" altLang="zh-CN" sz="2000" dirty="0"/>
            </a:br>
            <a:endParaRPr lang="zh-CN" altLang="en-US" sz="2000" dirty="0"/>
          </a:p>
        </p:txBody>
      </p:sp>
      <p:sp>
        <p:nvSpPr>
          <p:cNvPr id="6" name="iṡļídé">
            <a:extLst>
              <a:ext uri="{FF2B5EF4-FFF2-40B4-BE49-F238E27FC236}">
                <a16:creationId xmlns:a16="http://schemas.microsoft.com/office/drawing/2014/main" id="{2D375A43-C516-1C45-979B-E2588B007111}"/>
              </a:ext>
            </a:extLst>
          </p:cNvPr>
          <p:cNvSpPr/>
          <p:nvPr/>
        </p:nvSpPr>
        <p:spPr>
          <a:xfrm>
            <a:off x="0" y="6340839"/>
            <a:ext cx="12192000" cy="532151"/>
          </a:xfrm>
          <a:prstGeom prst="rect">
            <a:avLst/>
          </a:prstGeom>
          <a:solidFill>
            <a:srgbClr val="FFD579"/>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chemeClr val="bg1"/>
              </a:solidFill>
            </a:endParaRPr>
          </a:p>
        </p:txBody>
      </p:sp>
    </p:spTree>
    <p:custDataLst>
      <p:tags r:id="rId1"/>
    </p:custDataLst>
    <p:extLst>
      <p:ext uri="{BB962C8B-B14F-4D97-AF65-F5344CB8AC3E}">
        <p14:creationId xmlns:p14="http://schemas.microsoft.com/office/powerpoint/2010/main" val="256296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ṡļídé">
            <a:extLst>
              <a:ext uri="{FF2B5EF4-FFF2-40B4-BE49-F238E27FC236}">
                <a16:creationId xmlns:a16="http://schemas.microsoft.com/office/drawing/2014/main" id="{00FC2C2F-3E67-4918-AA8A-AD405DE2D252}"/>
              </a:ext>
            </a:extLst>
          </p:cNvPr>
          <p:cNvSpPr/>
          <p:nvPr/>
        </p:nvSpPr>
        <p:spPr>
          <a:xfrm>
            <a:off x="0" y="6340839"/>
            <a:ext cx="12192000" cy="532151"/>
          </a:xfrm>
          <a:prstGeom prst="rect">
            <a:avLst/>
          </a:prstGeom>
          <a:solidFill>
            <a:srgbClr val="FFD579"/>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dirty="0">
              <a:solidFill>
                <a:srgbClr val="FFC000"/>
              </a:solidFill>
            </a:endParaRPr>
          </a:p>
        </p:txBody>
      </p:sp>
      <p:sp>
        <p:nvSpPr>
          <p:cNvPr id="31" name="灯片编号占位符 30">
            <a:extLst>
              <a:ext uri="{FF2B5EF4-FFF2-40B4-BE49-F238E27FC236}">
                <a16:creationId xmlns:a16="http://schemas.microsoft.com/office/drawing/2014/main" id="{C2BA6B72-5C9B-4C5C-965F-EB7E2867E2C3}"/>
              </a:ext>
            </a:extLst>
          </p:cNvPr>
          <p:cNvSpPr>
            <a:spLocks noGrp="1"/>
          </p:cNvSpPr>
          <p:nvPr>
            <p:ph type="sldNum" sz="quarter" idx="12"/>
          </p:nvPr>
        </p:nvSpPr>
        <p:spPr/>
        <p:txBody>
          <a:bodyPr/>
          <a:lstStyle/>
          <a:p>
            <a:fld id="{565CE74E-AB26-4998-AD42-012C4C1AD076}" type="slidenum">
              <a:rPr lang="zh-CN" altLang="en-US" smtClean="0"/>
              <a:t>5</a:t>
            </a:fld>
            <a:endParaRPr lang="zh-CN" altLang="en-US" dirty="0"/>
          </a:p>
        </p:txBody>
      </p:sp>
      <p:sp>
        <p:nvSpPr>
          <p:cNvPr id="5" name="文本框 4">
            <a:extLst>
              <a:ext uri="{FF2B5EF4-FFF2-40B4-BE49-F238E27FC236}">
                <a16:creationId xmlns:a16="http://schemas.microsoft.com/office/drawing/2014/main" id="{FD80FA3D-6FEF-4BB5-A588-B6738B913BDF}"/>
              </a:ext>
            </a:extLst>
          </p:cNvPr>
          <p:cNvSpPr txBox="1"/>
          <p:nvPr/>
        </p:nvSpPr>
        <p:spPr>
          <a:xfrm>
            <a:off x="838200" y="948196"/>
            <a:ext cx="10071100" cy="2554545"/>
          </a:xfrm>
          <a:prstGeom prst="rect">
            <a:avLst/>
          </a:prstGeom>
          <a:noFill/>
        </p:spPr>
        <p:txBody>
          <a:bodyPr wrap="square" rtlCol="0">
            <a:spAutoFit/>
          </a:bodyPr>
          <a:lstStyle/>
          <a:p>
            <a:pPr algn="just"/>
            <a:r>
              <a:rPr lang="en-US" altLang="zh-CN" sz="2000" dirty="0">
                <a:latin typeface="Calibri" panose="020F0502020204030204" pitchFamily="34" charset="0"/>
                <a:cs typeface="Calibri" panose="020F0502020204030204" pitchFamily="34" charset="0"/>
              </a:rPr>
              <a:t>ESG is an evaluation framework which prescribes a set of E(environmental), S(social) and G(governance) factors in the investment decision-making process to evaluate companies and institutions for the purpose of “sustainable investing”. It is used as a key assessment marker for investors. A quarter of the world’s professionally-managed investment funds now only invest in companies that demonstrate solid ESG credentials. There are many providers of ESG ratings or research, including but not limited to MSCI, </a:t>
            </a:r>
            <a:r>
              <a:rPr lang="en-US" altLang="zh-CN" sz="2000" dirty="0" err="1">
                <a:latin typeface="Calibri" panose="020F0502020204030204" pitchFamily="34" charset="0"/>
                <a:cs typeface="Calibri" panose="020F0502020204030204" pitchFamily="34" charset="0"/>
              </a:rPr>
              <a:t>Sustainalytics</a:t>
            </a:r>
            <a:r>
              <a:rPr lang="en-US" altLang="zh-CN" sz="2000" dirty="0">
                <a:latin typeface="Calibri" panose="020F0502020204030204" pitchFamily="34" charset="0"/>
                <a:cs typeface="Calibri" panose="020F0502020204030204" pitchFamily="34" charset="0"/>
              </a:rPr>
              <a:t> and FTSE. S&amp;P Global also incorporates ESG into its credit rating analysis.</a:t>
            </a:r>
          </a:p>
          <a:p>
            <a:pPr algn="just"/>
            <a:endParaRPr lang="en-US" altLang="zh-CN" sz="2000" dirty="0">
              <a:latin typeface="Calibri" panose="020F0502020204030204" pitchFamily="34" charset="0"/>
              <a:cs typeface="Calibri" panose="020F0502020204030204" pitchFamily="34" charset="0"/>
            </a:endParaRPr>
          </a:p>
        </p:txBody>
      </p:sp>
      <p:sp>
        <p:nvSpPr>
          <p:cNvPr id="9" name="标题 1">
            <a:extLst>
              <a:ext uri="{FF2B5EF4-FFF2-40B4-BE49-F238E27FC236}">
                <a16:creationId xmlns:a16="http://schemas.microsoft.com/office/drawing/2014/main" id="{A2ECF0E3-40B1-448C-BB11-44DBC8DFED20}"/>
              </a:ext>
            </a:extLst>
          </p:cNvPr>
          <p:cNvSpPr txBox="1">
            <a:spLocks/>
          </p:cNvSpPr>
          <p:nvPr/>
        </p:nvSpPr>
        <p:spPr>
          <a:xfrm>
            <a:off x="869949" y="107950"/>
            <a:ext cx="9529109" cy="709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Calibri" panose="020F0502020204030204" pitchFamily="34" charset="0"/>
                <a:ea typeface="+mj-ea"/>
                <a:cs typeface="Calibri" panose="020F0502020204030204" pitchFamily="34" charset="0"/>
              </a:defRPr>
            </a:lvl1pPr>
          </a:lstStyle>
          <a:p>
            <a:endParaRPr lang="zh-CN" altLang="en-US" sz="2000" dirty="0"/>
          </a:p>
        </p:txBody>
      </p:sp>
      <p:sp>
        <p:nvSpPr>
          <p:cNvPr id="13" name="标题 1">
            <a:extLst>
              <a:ext uri="{FF2B5EF4-FFF2-40B4-BE49-F238E27FC236}">
                <a16:creationId xmlns:a16="http://schemas.microsoft.com/office/drawing/2014/main" id="{9829AC5A-605D-420B-9953-65332DBB7A60}"/>
              </a:ext>
            </a:extLst>
          </p:cNvPr>
          <p:cNvSpPr>
            <a:spLocks noGrp="1"/>
          </p:cNvSpPr>
          <p:nvPr>
            <p:ph type="title"/>
          </p:nvPr>
        </p:nvSpPr>
        <p:spPr>
          <a:xfrm>
            <a:off x="1022349" y="260350"/>
            <a:ext cx="9529109" cy="709613"/>
          </a:xfrm>
        </p:spPr>
        <p:txBody>
          <a:bodyPr/>
          <a:lstStyle/>
          <a:p>
            <a:r>
              <a:rPr lang="en-US" altLang="zh-CN" sz="2000" dirty="0"/>
              <a:t>Appendix: Script P1</a:t>
            </a:r>
            <a:br>
              <a:rPr lang="en-US" altLang="zh-CN" sz="2000" dirty="0"/>
            </a:br>
            <a:endParaRPr lang="zh-CN" altLang="en-US" sz="2000" dirty="0"/>
          </a:p>
        </p:txBody>
      </p:sp>
    </p:spTree>
    <p:custDataLst>
      <p:tags r:id="rId1"/>
    </p:custDataLst>
    <p:extLst>
      <p:ext uri="{BB962C8B-B14F-4D97-AF65-F5344CB8AC3E}">
        <p14:creationId xmlns:p14="http://schemas.microsoft.com/office/powerpoint/2010/main" val="881309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331993;"/>
</p:tagLst>
</file>

<file path=ppt/tags/tag2.xml><?xml version="1.0" encoding="utf-8"?>
<p:tagLst xmlns:a="http://schemas.openxmlformats.org/drawingml/2006/main" xmlns:r="http://schemas.openxmlformats.org/officeDocument/2006/relationships" xmlns:p="http://schemas.openxmlformats.org/presentationml/2006/main">
  <p:tag name="ISLIDE.DIAGRAM" val="#331992;"/>
</p:tagLst>
</file>

<file path=ppt/tags/tag3.xml><?xml version="1.0" encoding="utf-8"?>
<p:tagLst xmlns:a="http://schemas.openxmlformats.org/drawingml/2006/main" xmlns:r="http://schemas.openxmlformats.org/officeDocument/2006/relationships" xmlns:p="http://schemas.openxmlformats.org/presentationml/2006/main">
  <p:tag name="ISLIDE.DIAGRAM" val="#331992;"/>
</p:tagLst>
</file>

<file path=ppt/theme/theme1.xml><?xml version="1.0" encoding="utf-8"?>
<a:theme xmlns:a="http://schemas.openxmlformats.org/drawingml/2006/main" name="Office 主题">
  <a:themeElements>
    <a:clrScheme name="自定义 4">
      <a:dk1>
        <a:srgbClr val="000000"/>
      </a:dk1>
      <a:lt1>
        <a:srgbClr val="FFFFFF"/>
      </a:lt1>
      <a:dk2>
        <a:srgbClr val="778495"/>
      </a:dk2>
      <a:lt2>
        <a:srgbClr val="F0F0F0"/>
      </a:lt2>
      <a:accent1>
        <a:srgbClr val="FFC000"/>
      </a:accent1>
      <a:accent2>
        <a:srgbClr val="FFFF00"/>
      </a:accent2>
      <a:accent3>
        <a:srgbClr val="484646"/>
      </a:accent3>
      <a:accent4>
        <a:srgbClr val="A7A3A3"/>
      </a:accent4>
      <a:accent5>
        <a:srgbClr val="A7A3A3"/>
      </a:accent5>
      <a:accent6>
        <a:srgbClr val="C3C1C1"/>
      </a:accent6>
      <a:hlink>
        <a:srgbClr val="046EA4"/>
      </a:hlink>
      <a:folHlink>
        <a:srgbClr val="BFBFBF"/>
      </a:folHlink>
    </a:clrScheme>
    <a:fontScheme name="kgefsgn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多彩2">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fontScheme name="常用字体2">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9610</TotalTime>
  <Words>651</Words>
  <Application>Microsoft Office PowerPoint</Application>
  <PresentationFormat>Widescreen</PresentationFormat>
  <Paragraphs>54</Paragraphs>
  <Slides>6</Slides>
  <Notes>5</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Antique Olive Roman</vt:lpstr>
      <vt:lpstr>等线</vt:lpstr>
      <vt:lpstr>微软雅黑</vt:lpstr>
      <vt:lpstr>新細明體</vt:lpstr>
      <vt:lpstr>Arial</vt:lpstr>
      <vt:lpstr>Calibri</vt:lpstr>
      <vt:lpstr>Impact</vt:lpstr>
      <vt:lpstr>Office 主题</vt:lpstr>
      <vt:lpstr>1_Office 主题</vt:lpstr>
      <vt:lpstr>PowerPoint Presentation</vt:lpstr>
      <vt:lpstr>PowerPoint Presentation</vt:lpstr>
      <vt:lpstr>PowerPoint Presentation</vt:lpstr>
      <vt:lpstr>PowerPoint Presentation</vt:lpstr>
      <vt:lpstr>Appendix: Script P0 </vt:lpstr>
      <vt:lpstr>Appendix: Script P1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Administrator</dc:creator>
  <cp:lastModifiedBy>Louis Cheng</cp:lastModifiedBy>
  <cp:revision>796</cp:revision>
  <dcterms:created xsi:type="dcterms:W3CDTF">2020-03-17T06:56:59Z</dcterms:created>
  <dcterms:modified xsi:type="dcterms:W3CDTF">2021-07-03T07:44:15Z</dcterms:modified>
</cp:coreProperties>
</file>